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5"/>
  </p:notesMasterIdLst>
  <p:handoutMasterIdLst>
    <p:handoutMasterId r:id="rId16"/>
  </p:handoutMasterIdLst>
  <p:sldIdLst>
    <p:sldId id="262" r:id="rId2"/>
    <p:sldId id="286" r:id="rId3"/>
    <p:sldId id="288" r:id="rId4"/>
    <p:sldId id="289" r:id="rId5"/>
    <p:sldId id="290" r:id="rId6"/>
    <p:sldId id="291" r:id="rId7"/>
    <p:sldId id="292" r:id="rId8"/>
    <p:sldId id="293" r:id="rId9"/>
    <p:sldId id="294" r:id="rId10"/>
    <p:sldId id="295" r:id="rId11"/>
    <p:sldId id="296" r:id="rId12"/>
    <p:sldId id="297" r:id="rId13"/>
    <p:sldId id="29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FF"/>
    <a:srgbClr val="FFFFCC"/>
    <a:srgbClr val="FFFF99"/>
    <a:srgbClr val="0BB3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p:scale>
          <a:sx n="80" d="100"/>
          <a:sy n="80" d="100"/>
        </p:scale>
        <p:origin x="-72" y="15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5" d="100"/>
          <a:sy n="35" d="100"/>
        </p:scale>
        <p:origin x="-22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DED142-446A-4D04-9EE4-474F0D9E85B4}" type="datetimeFigureOut">
              <a:rPr lang="en-US" smtClean="0"/>
              <a:pPr/>
              <a:t>5/8/2013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B2A6DD-9800-4766-887B-10E6DB83C5F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BDB8C-1882-4EF9-8309-7C192183CB48}" type="datetimeFigureOut">
              <a:rPr lang="en-US" smtClean="0"/>
              <a:pPr/>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45277-400D-4BF9-B14A-3F87C8230A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B3CFDB-E9E7-47B4-8AFE-729EBD6F70B9}"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B3CFDB-E9E7-47B4-8AFE-729EBD6F70B9}"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B3CFDB-E9E7-47B4-8AFE-729EBD6F70B9}" type="datetimeFigureOut">
              <a:rPr lang="en-US" smtClean="0"/>
              <a:pPr/>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B3CFDB-E9E7-47B4-8AFE-729EBD6F70B9}" type="datetimeFigureOut">
              <a:rPr lang="en-US" smtClean="0"/>
              <a:pPr/>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3CFDB-E9E7-47B4-8AFE-729EBD6F70B9}" type="datetimeFigureOut">
              <a:rPr lang="en-US" smtClean="0"/>
              <a:pPr/>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3CFDB-E9E7-47B4-8AFE-729EBD6F70B9}"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3CFDB-E9E7-47B4-8AFE-729EBD6F70B9}"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2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3CFDB-E9E7-47B4-8AFE-729EBD6F70B9}" type="datetimeFigureOut">
              <a:rPr lang="en-US" smtClean="0"/>
              <a:pPr/>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F5AAC-CFBA-42F9-B49A-7FB3030651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260648"/>
            <a:ext cx="8568952" cy="2508379"/>
          </a:xfrm>
          <a:prstGeom prst="rect">
            <a:avLst/>
          </a:prstGeom>
          <a:noFill/>
        </p:spPr>
        <p:txBody>
          <a:bodyPr wrap="square" rtlCol="0">
            <a:spAutoFit/>
          </a:bodyPr>
          <a:lstStyle/>
          <a:p>
            <a:r>
              <a:rPr lang="en-US" sz="2000" b="1" dirty="0" smtClean="0">
                <a:solidFill>
                  <a:srgbClr val="FF0000"/>
                </a:solidFill>
              </a:rPr>
              <a:t>1. Two-Dimensional Isotropic Elasticity</a:t>
            </a:r>
          </a:p>
          <a:p>
            <a:endParaRPr lang="en-US" sz="1100" dirty="0" smtClean="0">
              <a:solidFill>
                <a:srgbClr val="FF0000"/>
              </a:solidFill>
            </a:endParaRPr>
          </a:p>
          <a:p>
            <a:pPr algn="just"/>
            <a:r>
              <a:rPr lang="en-US" b="1" dirty="0" smtClean="0">
                <a:solidFill>
                  <a:schemeClr val="accent1"/>
                </a:solidFill>
              </a:rPr>
              <a:t>The coupling of stress and strain, leading to what are usually called constitutive relations, has been found to be dependent upon particular properties of the solid in question.  When these properties are found to be the same regardless of the direction of measurement, the solid is said to be isotropic. If, however, the value of property differs as a function of direction, the solid is classed as anisotropic with regard to the property of concern. A solid is said to be homogeneous if its properties do not vary with location within the body.</a:t>
            </a:r>
            <a:endParaRPr lang="en-US" b="1" dirty="0">
              <a:solidFill>
                <a:schemeClr val="accent1"/>
              </a:solidFill>
            </a:endParaRPr>
          </a:p>
        </p:txBody>
      </p:sp>
      <p:sp>
        <p:nvSpPr>
          <p:cNvPr id="63" name="TextBox 62"/>
          <p:cNvSpPr txBox="1"/>
          <p:nvPr/>
        </p:nvSpPr>
        <p:spPr>
          <a:xfrm>
            <a:off x="323528" y="2852936"/>
            <a:ext cx="8568952" cy="846386"/>
          </a:xfrm>
          <a:prstGeom prst="rect">
            <a:avLst/>
          </a:prstGeom>
          <a:noFill/>
        </p:spPr>
        <p:txBody>
          <a:bodyPr wrap="square" rtlCol="0">
            <a:spAutoFit/>
          </a:bodyPr>
          <a:lstStyle/>
          <a:p>
            <a:r>
              <a:rPr lang="en-US" sz="2000" b="1" dirty="0" smtClean="0">
                <a:solidFill>
                  <a:srgbClr val="FF0000"/>
                </a:solidFill>
              </a:rPr>
              <a:t>2. Model of a Perfectly Elastic Solid </a:t>
            </a:r>
          </a:p>
          <a:p>
            <a:endParaRPr lang="en-US" sz="1100" dirty="0" smtClean="0">
              <a:solidFill>
                <a:srgbClr val="FF0000"/>
              </a:solidFill>
            </a:endParaRPr>
          </a:p>
          <a:p>
            <a:pPr algn="just"/>
            <a:r>
              <a:rPr lang="en-US" b="1" dirty="0" smtClean="0">
                <a:solidFill>
                  <a:schemeClr val="accent1"/>
                </a:solidFill>
              </a:rPr>
              <a:t>For a perfectly elastic solid, we consider the model shown below,</a:t>
            </a:r>
            <a:endParaRPr lang="en-US" b="1" dirty="0">
              <a:solidFill>
                <a:schemeClr val="accent1"/>
              </a:solidFill>
            </a:endParaRPr>
          </a:p>
        </p:txBody>
      </p:sp>
      <p:grpSp>
        <p:nvGrpSpPr>
          <p:cNvPr id="138" name="Group 137"/>
          <p:cNvGrpSpPr/>
          <p:nvPr/>
        </p:nvGrpSpPr>
        <p:grpSpPr>
          <a:xfrm>
            <a:off x="827584" y="4221088"/>
            <a:ext cx="1584176" cy="2520280"/>
            <a:chOff x="1403648" y="4221088"/>
            <a:chExt cx="1584176" cy="2520280"/>
          </a:xfrm>
        </p:grpSpPr>
        <p:grpSp>
          <p:nvGrpSpPr>
            <p:cNvPr id="22544" name="Group 16"/>
            <p:cNvGrpSpPr>
              <a:grpSpLocks/>
            </p:cNvGrpSpPr>
            <p:nvPr/>
          </p:nvGrpSpPr>
          <p:grpSpPr bwMode="auto">
            <a:xfrm>
              <a:off x="1403648" y="4221088"/>
              <a:ext cx="1368152" cy="2520280"/>
              <a:chOff x="3700" y="2411"/>
              <a:chExt cx="2964" cy="5106"/>
            </a:xfrm>
          </p:grpSpPr>
          <p:cxnSp>
            <p:nvCxnSpPr>
              <p:cNvPr id="22545" name="AutoShape 17"/>
              <p:cNvCxnSpPr>
                <a:cxnSpLocks noChangeShapeType="1"/>
              </p:cNvCxnSpPr>
              <p:nvPr/>
            </p:nvCxnSpPr>
            <p:spPr bwMode="auto">
              <a:xfrm>
                <a:off x="4889" y="5888"/>
                <a:ext cx="0" cy="908"/>
              </a:xfrm>
              <a:prstGeom prst="straightConnector1">
                <a:avLst/>
              </a:prstGeom>
              <a:noFill/>
              <a:ln w="38100">
                <a:solidFill>
                  <a:srgbClr val="0070C0"/>
                </a:solidFill>
                <a:round/>
                <a:headEnd/>
                <a:tailEnd type="triangle" w="med" len="med"/>
              </a:ln>
            </p:spPr>
          </p:cxnSp>
          <p:grpSp>
            <p:nvGrpSpPr>
              <p:cNvPr id="22546" name="Group 18"/>
              <p:cNvGrpSpPr>
                <a:grpSpLocks/>
              </p:cNvGrpSpPr>
              <p:nvPr/>
            </p:nvGrpSpPr>
            <p:grpSpPr bwMode="auto">
              <a:xfrm>
                <a:off x="3700" y="2411"/>
                <a:ext cx="2608" cy="143"/>
                <a:chOff x="3700" y="2411"/>
                <a:chExt cx="2608" cy="143"/>
              </a:xfrm>
            </p:grpSpPr>
            <p:sp>
              <p:nvSpPr>
                <p:cNvPr id="22547" name="Rectangle 19" descr="Wide upward diagonal"/>
                <p:cNvSpPr>
                  <a:spLocks noChangeArrowheads="1"/>
                </p:cNvSpPr>
                <p:nvPr/>
              </p:nvSpPr>
              <p:spPr bwMode="auto">
                <a:xfrm>
                  <a:off x="3784" y="2411"/>
                  <a:ext cx="2495" cy="143"/>
                </a:xfrm>
                <a:prstGeom prst="rect">
                  <a:avLst/>
                </a:prstGeom>
                <a:pattFill prst="wdUpDiag">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22548" name="AutoShape 20"/>
                <p:cNvCxnSpPr>
                  <a:cxnSpLocks noChangeShapeType="1"/>
                </p:cNvCxnSpPr>
                <p:nvPr/>
              </p:nvCxnSpPr>
              <p:spPr bwMode="auto">
                <a:xfrm>
                  <a:off x="3700" y="2554"/>
                  <a:ext cx="2608" cy="0"/>
                </a:xfrm>
                <a:prstGeom prst="straightConnector1">
                  <a:avLst/>
                </a:prstGeom>
                <a:noFill/>
                <a:ln w="28575">
                  <a:solidFill>
                    <a:srgbClr val="000000"/>
                  </a:solidFill>
                  <a:round/>
                  <a:headEnd/>
                  <a:tailEnd/>
                </a:ln>
              </p:spPr>
            </p:cxnSp>
          </p:grpSp>
          <p:grpSp>
            <p:nvGrpSpPr>
              <p:cNvPr id="22549" name="Group 21"/>
              <p:cNvGrpSpPr>
                <a:grpSpLocks/>
              </p:cNvGrpSpPr>
              <p:nvPr/>
            </p:nvGrpSpPr>
            <p:grpSpPr bwMode="auto">
              <a:xfrm>
                <a:off x="4655" y="2534"/>
                <a:ext cx="820" cy="3490"/>
                <a:chOff x="4655" y="2534"/>
                <a:chExt cx="820" cy="3490"/>
              </a:xfrm>
            </p:grpSpPr>
            <p:grpSp>
              <p:nvGrpSpPr>
                <p:cNvPr id="22550" name="Group 22"/>
                <p:cNvGrpSpPr>
                  <a:grpSpLocks/>
                </p:cNvGrpSpPr>
                <p:nvPr/>
              </p:nvGrpSpPr>
              <p:grpSpPr bwMode="auto">
                <a:xfrm>
                  <a:off x="4655" y="3170"/>
                  <a:ext cx="820" cy="2287"/>
                  <a:chOff x="4655" y="3500"/>
                  <a:chExt cx="820" cy="1957"/>
                </a:xfrm>
              </p:grpSpPr>
              <p:cxnSp>
                <p:nvCxnSpPr>
                  <p:cNvPr id="22551" name="AutoShape 23"/>
                  <p:cNvCxnSpPr>
                    <a:cxnSpLocks noChangeShapeType="1"/>
                  </p:cNvCxnSpPr>
                  <p:nvPr/>
                </p:nvCxnSpPr>
                <p:spPr bwMode="auto">
                  <a:xfrm>
                    <a:off x="4889" y="3500"/>
                    <a:ext cx="586" cy="284"/>
                  </a:xfrm>
                  <a:prstGeom prst="straightConnector1">
                    <a:avLst/>
                  </a:prstGeom>
                  <a:noFill/>
                  <a:ln w="19050">
                    <a:solidFill>
                      <a:srgbClr val="000000"/>
                    </a:solidFill>
                    <a:round/>
                    <a:headEnd/>
                    <a:tailEnd/>
                  </a:ln>
                </p:spPr>
              </p:cxnSp>
              <p:cxnSp>
                <p:nvCxnSpPr>
                  <p:cNvPr id="22552" name="AutoShape 24"/>
                  <p:cNvCxnSpPr>
                    <a:cxnSpLocks noChangeShapeType="1"/>
                  </p:cNvCxnSpPr>
                  <p:nvPr/>
                </p:nvCxnSpPr>
                <p:spPr bwMode="auto">
                  <a:xfrm flipV="1">
                    <a:off x="4655" y="3785"/>
                    <a:ext cx="820" cy="183"/>
                  </a:xfrm>
                  <a:prstGeom prst="straightConnector1">
                    <a:avLst/>
                  </a:prstGeom>
                  <a:noFill/>
                  <a:ln w="19050">
                    <a:solidFill>
                      <a:srgbClr val="000000"/>
                    </a:solidFill>
                    <a:round/>
                    <a:headEnd/>
                    <a:tailEnd/>
                  </a:ln>
                </p:spPr>
              </p:cxnSp>
              <p:cxnSp>
                <p:nvCxnSpPr>
                  <p:cNvPr id="22553" name="AutoShape 25"/>
                  <p:cNvCxnSpPr>
                    <a:cxnSpLocks noChangeShapeType="1"/>
                  </p:cNvCxnSpPr>
                  <p:nvPr/>
                </p:nvCxnSpPr>
                <p:spPr bwMode="auto">
                  <a:xfrm>
                    <a:off x="4655" y="3968"/>
                    <a:ext cx="820" cy="284"/>
                  </a:xfrm>
                  <a:prstGeom prst="straightConnector1">
                    <a:avLst/>
                  </a:prstGeom>
                  <a:noFill/>
                  <a:ln w="19050">
                    <a:solidFill>
                      <a:srgbClr val="000000"/>
                    </a:solidFill>
                    <a:round/>
                    <a:headEnd/>
                    <a:tailEnd/>
                  </a:ln>
                </p:spPr>
              </p:cxnSp>
              <p:cxnSp>
                <p:nvCxnSpPr>
                  <p:cNvPr id="22554" name="AutoShape 26"/>
                  <p:cNvCxnSpPr>
                    <a:cxnSpLocks noChangeShapeType="1"/>
                  </p:cNvCxnSpPr>
                  <p:nvPr/>
                </p:nvCxnSpPr>
                <p:spPr bwMode="auto">
                  <a:xfrm flipV="1">
                    <a:off x="4680" y="4252"/>
                    <a:ext cx="795" cy="248"/>
                  </a:xfrm>
                  <a:prstGeom prst="straightConnector1">
                    <a:avLst/>
                  </a:prstGeom>
                  <a:noFill/>
                  <a:ln w="19050">
                    <a:solidFill>
                      <a:srgbClr val="000000"/>
                    </a:solidFill>
                    <a:round/>
                    <a:headEnd/>
                    <a:tailEnd/>
                  </a:ln>
                </p:spPr>
              </p:cxnSp>
              <p:cxnSp>
                <p:nvCxnSpPr>
                  <p:cNvPr id="22555" name="AutoShape 27"/>
                  <p:cNvCxnSpPr>
                    <a:cxnSpLocks noChangeShapeType="1"/>
                  </p:cNvCxnSpPr>
                  <p:nvPr/>
                </p:nvCxnSpPr>
                <p:spPr bwMode="auto">
                  <a:xfrm>
                    <a:off x="4680" y="4500"/>
                    <a:ext cx="795" cy="306"/>
                  </a:xfrm>
                  <a:prstGeom prst="straightConnector1">
                    <a:avLst/>
                  </a:prstGeom>
                  <a:noFill/>
                  <a:ln w="19050">
                    <a:solidFill>
                      <a:srgbClr val="000000"/>
                    </a:solidFill>
                    <a:round/>
                    <a:headEnd/>
                    <a:tailEnd/>
                  </a:ln>
                </p:spPr>
              </p:cxnSp>
              <p:cxnSp>
                <p:nvCxnSpPr>
                  <p:cNvPr id="22556" name="AutoShape 28"/>
                  <p:cNvCxnSpPr>
                    <a:cxnSpLocks noChangeShapeType="1"/>
                  </p:cNvCxnSpPr>
                  <p:nvPr/>
                </p:nvCxnSpPr>
                <p:spPr bwMode="auto">
                  <a:xfrm flipV="1">
                    <a:off x="4655" y="4807"/>
                    <a:ext cx="820" cy="183"/>
                  </a:xfrm>
                  <a:prstGeom prst="straightConnector1">
                    <a:avLst/>
                  </a:prstGeom>
                  <a:noFill/>
                  <a:ln w="19050">
                    <a:solidFill>
                      <a:srgbClr val="000000"/>
                    </a:solidFill>
                    <a:round/>
                    <a:headEnd/>
                    <a:tailEnd/>
                  </a:ln>
                </p:spPr>
              </p:cxnSp>
              <p:cxnSp>
                <p:nvCxnSpPr>
                  <p:cNvPr id="22557" name="AutoShape 29"/>
                  <p:cNvCxnSpPr>
                    <a:cxnSpLocks noChangeShapeType="1"/>
                  </p:cNvCxnSpPr>
                  <p:nvPr/>
                </p:nvCxnSpPr>
                <p:spPr bwMode="auto">
                  <a:xfrm>
                    <a:off x="4655" y="4990"/>
                    <a:ext cx="820" cy="284"/>
                  </a:xfrm>
                  <a:prstGeom prst="straightConnector1">
                    <a:avLst/>
                  </a:prstGeom>
                  <a:noFill/>
                  <a:ln w="19050">
                    <a:solidFill>
                      <a:srgbClr val="000000"/>
                    </a:solidFill>
                    <a:round/>
                    <a:headEnd/>
                    <a:tailEnd/>
                  </a:ln>
                </p:spPr>
              </p:cxnSp>
              <p:cxnSp>
                <p:nvCxnSpPr>
                  <p:cNvPr id="22558" name="AutoShape 30"/>
                  <p:cNvCxnSpPr>
                    <a:cxnSpLocks noChangeShapeType="1"/>
                  </p:cNvCxnSpPr>
                  <p:nvPr/>
                </p:nvCxnSpPr>
                <p:spPr bwMode="auto">
                  <a:xfrm flipV="1">
                    <a:off x="4889" y="5274"/>
                    <a:ext cx="586" cy="183"/>
                  </a:xfrm>
                  <a:prstGeom prst="straightConnector1">
                    <a:avLst/>
                  </a:prstGeom>
                  <a:noFill/>
                  <a:ln w="19050">
                    <a:solidFill>
                      <a:srgbClr val="000000"/>
                    </a:solidFill>
                    <a:round/>
                    <a:headEnd/>
                    <a:tailEnd/>
                  </a:ln>
                </p:spPr>
              </p:cxnSp>
            </p:grpSp>
            <p:cxnSp>
              <p:nvCxnSpPr>
                <p:cNvPr id="22559" name="AutoShape 31"/>
                <p:cNvCxnSpPr>
                  <a:cxnSpLocks noChangeShapeType="1"/>
                </p:cNvCxnSpPr>
                <p:nvPr/>
              </p:nvCxnSpPr>
              <p:spPr bwMode="auto">
                <a:xfrm>
                  <a:off x="4889" y="2534"/>
                  <a:ext cx="0" cy="624"/>
                </a:xfrm>
                <a:prstGeom prst="straightConnector1">
                  <a:avLst/>
                </a:prstGeom>
                <a:noFill/>
                <a:ln w="19050">
                  <a:solidFill>
                    <a:srgbClr val="000000"/>
                  </a:solidFill>
                  <a:round/>
                  <a:headEnd/>
                  <a:tailEnd/>
                </a:ln>
              </p:spPr>
            </p:cxnSp>
            <p:cxnSp>
              <p:nvCxnSpPr>
                <p:cNvPr id="22560" name="AutoShape 32"/>
                <p:cNvCxnSpPr>
                  <a:cxnSpLocks noChangeShapeType="1"/>
                </p:cNvCxnSpPr>
                <p:nvPr/>
              </p:nvCxnSpPr>
              <p:spPr bwMode="auto">
                <a:xfrm>
                  <a:off x="4889" y="5457"/>
                  <a:ext cx="0" cy="567"/>
                </a:xfrm>
                <a:prstGeom prst="straightConnector1">
                  <a:avLst/>
                </a:prstGeom>
                <a:noFill/>
                <a:ln w="19050">
                  <a:solidFill>
                    <a:srgbClr val="000000"/>
                  </a:solidFill>
                  <a:round/>
                  <a:headEnd/>
                  <a:tailEnd/>
                </a:ln>
              </p:spPr>
            </p:cxnSp>
          </p:grpSp>
          <p:sp>
            <p:nvSpPr>
              <p:cNvPr id="22561" name="Oval 33"/>
              <p:cNvSpPr>
                <a:spLocks noChangeArrowheads="1"/>
              </p:cNvSpPr>
              <p:nvPr/>
            </p:nvSpPr>
            <p:spPr bwMode="auto">
              <a:xfrm>
                <a:off x="4844" y="5911"/>
                <a:ext cx="113" cy="113"/>
              </a:xfrm>
              <a:prstGeom prst="ellipse">
                <a:avLst/>
              </a:prstGeom>
              <a:solidFill>
                <a:srgbClr val="000000"/>
              </a:solidFill>
              <a:ln w="381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cxnSp>
            <p:nvCxnSpPr>
              <p:cNvPr id="22562" name="AutoShape 34"/>
              <p:cNvCxnSpPr>
                <a:cxnSpLocks noChangeShapeType="1"/>
              </p:cNvCxnSpPr>
              <p:nvPr/>
            </p:nvCxnSpPr>
            <p:spPr bwMode="auto">
              <a:xfrm>
                <a:off x="5090" y="5973"/>
                <a:ext cx="1574" cy="0"/>
              </a:xfrm>
              <a:prstGeom prst="straightConnector1">
                <a:avLst/>
              </a:prstGeom>
              <a:noFill/>
              <a:ln w="9525">
                <a:solidFill>
                  <a:srgbClr val="000000"/>
                </a:solidFill>
                <a:round/>
                <a:headEnd/>
                <a:tailEnd/>
              </a:ln>
            </p:spPr>
          </p:cxnSp>
          <p:cxnSp>
            <p:nvCxnSpPr>
              <p:cNvPr id="22563" name="AutoShape 35"/>
              <p:cNvCxnSpPr>
                <a:cxnSpLocks noChangeShapeType="1"/>
              </p:cNvCxnSpPr>
              <p:nvPr/>
            </p:nvCxnSpPr>
            <p:spPr bwMode="auto">
              <a:xfrm>
                <a:off x="5090" y="6643"/>
                <a:ext cx="1574" cy="0"/>
              </a:xfrm>
              <a:prstGeom prst="straightConnector1">
                <a:avLst/>
              </a:prstGeom>
              <a:noFill/>
              <a:ln w="9525">
                <a:solidFill>
                  <a:srgbClr val="000000"/>
                </a:solidFill>
                <a:round/>
                <a:headEnd/>
                <a:tailEnd/>
              </a:ln>
            </p:spPr>
          </p:cxnSp>
          <p:cxnSp>
            <p:nvCxnSpPr>
              <p:cNvPr id="22564" name="AutoShape 36"/>
              <p:cNvCxnSpPr>
                <a:cxnSpLocks noChangeShapeType="1"/>
              </p:cNvCxnSpPr>
              <p:nvPr/>
            </p:nvCxnSpPr>
            <p:spPr bwMode="auto">
              <a:xfrm>
                <a:off x="6028" y="2554"/>
                <a:ext cx="0" cy="3419"/>
              </a:xfrm>
              <a:prstGeom prst="straightConnector1">
                <a:avLst/>
              </a:prstGeom>
              <a:noFill/>
              <a:ln w="9525">
                <a:solidFill>
                  <a:srgbClr val="000000"/>
                </a:solidFill>
                <a:round/>
                <a:headEnd type="triangle" w="med" len="med"/>
                <a:tailEnd type="triangle" w="med" len="med"/>
              </a:ln>
            </p:spPr>
          </p:cxnSp>
          <p:cxnSp>
            <p:nvCxnSpPr>
              <p:cNvPr id="22565" name="AutoShape 37"/>
              <p:cNvCxnSpPr>
                <a:cxnSpLocks noChangeShapeType="1"/>
              </p:cNvCxnSpPr>
              <p:nvPr/>
            </p:nvCxnSpPr>
            <p:spPr bwMode="auto">
              <a:xfrm>
                <a:off x="6078" y="6667"/>
                <a:ext cx="0" cy="850"/>
              </a:xfrm>
              <a:prstGeom prst="straightConnector1">
                <a:avLst/>
              </a:prstGeom>
              <a:noFill/>
              <a:ln w="9525">
                <a:solidFill>
                  <a:srgbClr val="000000"/>
                </a:solidFill>
                <a:round/>
                <a:headEnd type="triangle" w="med" len="med"/>
                <a:tailEnd/>
              </a:ln>
            </p:spPr>
          </p:cxnSp>
        </p:grpSp>
        <p:sp>
          <p:nvSpPr>
            <p:cNvPr id="92" name="TextBox 91"/>
            <p:cNvSpPr txBox="1"/>
            <p:nvPr/>
          </p:nvSpPr>
          <p:spPr>
            <a:xfrm>
              <a:off x="1547664" y="6093296"/>
              <a:ext cx="432048" cy="369332"/>
            </a:xfrm>
            <a:prstGeom prst="rect">
              <a:avLst/>
            </a:prstGeom>
            <a:noFill/>
          </p:spPr>
          <p:txBody>
            <a:bodyPr wrap="square" rtlCol="0">
              <a:spAutoFit/>
            </a:bodyPr>
            <a:lstStyle/>
            <a:p>
              <a:r>
                <a:rPr lang="en-US" dirty="0" smtClean="0"/>
                <a:t>F</a:t>
              </a:r>
              <a:r>
                <a:rPr lang="en-US" baseline="-25000" dirty="0" smtClean="0"/>
                <a:t>1</a:t>
              </a:r>
              <a:endParaRPr lang="en-US" dirty="0"/>
            </a:p>
          </p:txBody>
        </p:sp>
        <p:sp>
          <p:nvSpPr>
            <p:cNvPr id="94" name="TextBox 93"/>
            <p:cNvSpPr txBox="1"/>
            <p:nvPr/>
          </p:nvSpPr>
          <p:spPr>
            <a:xfrm>
              <a:off x="1523914" y="5013176"/>
              <a:ext cx="432048" cy="369332"/>
            </a:xfrm>
            <a:prstGeom prst="rect">
              <a:avLst/>
            </a:prstGeom>
            <a:noFill/>
          </p:spPr>
          <p:txBody>
            <a:bodyPr wrap="square" rtlCol="0">
              <a:spAutoFit/>
            </a:bodyPr>
            <a:lstStyle/>
            <a:p>
              <a:r>
                <a:rPr lang="en-US" dirty="0" smtClean="0"/>
                <a:t>k</a:t>
              </a:r>
              <a:endParaRPr lang="en-US" dirty="0"/>
            </a:p>
          </p:txBody>
        </p:sp>
        <p:sp>
          <p:nvSpPr>
            <p:cNvPr id="101" name="TextBox 100"/>
            <p:cNvSpPr txBox="1"/>
            <p:nvPr/>
          </p:nvSpPr>
          <p:spPr>
            <a:xfrm>
              <a:off x="2339752" y="5949280"/>
              <a:ext cx="432048" cy="369332"/>
            </a:xfrm>
            <a:prstGeom prst="rect">
              <a:avLst/>
            </a:prstGeom>
            <a:noFill/>
          </p:spPr>
          <p:txBody>
            <a:bodyPr wrap="square" rtlCol="0">
              <a:spAutoFit/>
            </a:bodyPr>
            <a:lstStyle/>
            <a:p>
              <a:r>
                <a:rPr lang="en-US" dirty="0" smtClean="0">
                  <a:sym typeface="Symbol"/>
                </a:rPr>
                <a:t></a:t>
              </a:r>
              <a:r>
                <a:rPr lang="en-US" baseline="-25000" dirty="0" smtClean="0">
                  <a:sym typeface="Symbol"/>
                </a:rPr>
                <a:t>1</a:t>
              </a:r>
              <a:endParaRPr lang="en-US" dirty="0"/>
            </a:p>
          </p:txBody>
        </p:sp>
        <p:sp>
          <p:nvSpPr>
            <p:cNvPr id="102" name="TextBox 101"/>
            <p:cNvSpPr txBox="1"/>
            <p:nvPr/>
          </p:nvSpPr>
          <p:spPr>
            <a:xfrm>
              <a:off x="2555776" y="4869160"/>
              <a:ext cx="432048" cy="369332"/>
            </a:xfrm>
            <a:prstGeom prst="rect">
              <a:avLst/>
            </a:prstGeom>
            <a:noFill/>
          </p:spPr>
          <p:txBody>
            <a:bodyPr wrap="square" rtlCol="0">
              <a:spAutoFit/>
            </a:bodyPr>
            <a:lstStyle/>
            <a:p>
              <a:r>
                <a:rPr lang="en-US" dirty="0" smtClean="0"/>
                <a:t>l</a:t>
              </a:r>
              <a:r>
                <a:rPr lang="en-US" baseline="-25000" dirty="0" smtClean="0"/>
                <a:t>o</a:t>
              </a:r>
              <a:endParaRPr lang="en-US" dirty="0"/>
            </a:p>
          </p:txBody>
        </p:sp>
      </p:grpSp>
      <p:grpSp>
        <p:nvGrpSpPr>
          <p:cNvPr id="160" name="Group 159"/>
          <p:cNvGrpSpPr/>
          <p:nvPr/>
        </p:nvGrpSpPr>
        <p:grpSpPr>
          <a:xfrm>
            <a:off x="2627784" y="3990269"/>
            <a:ext cx="3744416" cy="2535075"/>
            <a:chOff x="2483768" y="4149080"/>
            <a:chExt cx="3744416" cy="2535075"/>
          </a:xfrm>
        </p:grpSpPr>
        <p:sp>
          <p:nvSpPr>
            <p:cNvPr id="134" name="TextBox 133"/>
            <p:cNvSpPr txBox="1"/>
            <p:nvPr/>
          </p:nvSpPr>
          <p:spPr>
            <a:xfrm>
              <a:off x="2483768" y="6405723"/>
              <a:ext cx="368552" cy="263637"/>
            </a:xfrm>
            <a:prstGeom prst="rect">
              <a:avLst/>
            </a:prstGeom>
            <a:noFill/>
          </p:spPr>
          <p:txBody>
            <a:bodyPr wrap="square" rtlCol="0">
              <a:spAutoFit/>
            </a:bodyPr>
            <a:lstStyle/>
            <a:p>
              <a:r>
                <a:rPr lang="en-US" dirty="0" smtClean="0">
                  <a:sym typeface="Symbol"/>
                </a:rPr>
                <a:t>t</a:t>
              </a:r>
              <a:endParaRPr lang="en-US" dirty="0"/>
            </a:p>
          </p:txBody>
        </p:sp>
        <p:sp>
          <p:nvSpPr>
            <p:cNvPr id="104" name="Cube 103"/>
            <p:cNvSpPr/>
            <p:nvPr/>
          </p:nvSpPr>
          <p:spPr>
            <a:xfrm>
              <a:off x="3151465" y="5193443"/>
              <a:ext cx="2127560" cy="1065135"/>
            </a:xfrm>
            <a:prstGeom prst="cube">
              <a:avLst>
                <a:gd name="adj" fmla="val 65142"/>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p:nvPr/>
          </p:nvCxnSpPr>
          <p:spPr>
            <a:xfrm>
              <a:off x="3841091" y="4399683"/>
              <a:ext cx="0" cy="1210246"/>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2699792" y="5604155"/>
              <a:ext cx="1152000" cy="108000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3844861" y="5188688"/>
              <a:ext cx="1418255" cy="4144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a:off x="3147238" y="5879805"/>
              <a:ext cx="1414129" cy="372139"/>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567" name="AutoShape 39" descr="Wide downward diagonal"/>
            <p:cNvSpPr>
              <a:spLocks noChangeArrowheads="1"/>
            </p:cNvSpPr>
            <p:nvPr/>
          </p:nvSpPr>
          <p:spPr bwMode="auto">
            <a:xfrm flipH="1">
              <a:off x="3265537" y="5898541"/>
              <a:ext cx="1296000" cy="360000"/>
            </a:xfrm>
            <a:prstGeom prst="rtTriangle">
              <a:avLst/>
            </a:prstGeom>
            <a:pattFill prst="wdDnDiag">
              <a:fgClr>
                <a:srgbClr val="FF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11" name="Straight Connector 110"/>
            <p:cNvCxnSpPr/>
            <p:nvPr/>
          </p:nvCxnSpPr>
          <p:spPr>
            <a:xfrm flipH="1">
              <a:off x="3850929" y="5603645"/>
              <a:ext cx="2087618" cy="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5245306" y="5532670"/>
              <a:ext cx="633228" cy="347879"/>
            </a:xfrm>
            <a:prstGeom prst="rect">
              <a:avLst/>
            </a:prstGeom>
            <a:noFill/>
          </p:spPr>
          <p:txBody>
            <a:bodyPr wrap="square" rtlCol="0">
              <a:spAutoFit/>
            </a:bodyPr>
            <a:lstStyle/>
            <a:p>
              <a:r>
                <a:rPr lang="en-US" dirty="0" smtClean="0">
                  <a:sym typeface="Symbol"/>
                </a:rPr>
                <a:t></a:t>
              </a:r>
              <a:r>
                <a:rPr lang="en-US" baseline="-25000" dirty="0" smtClean="0">
                  <a:sym typeface="Symbol"/>
                </a:rPr>
                <a:t>1</a:t>
              </a:r>
              <a:endParaRPr lang="en-US" dirty="0"/>
            </a:p>
          </p:txBody>
        </p:sp>
        <p:sp>
          <p:nvSpPr>
            <p:cNvPr id="130" name="TextBox 129"/>
            <p:cNvSpPr txBox="1"/>
            <p:nvPr/>
          </p:nvSpPr>
          <p:spPr>
            <a:xfrm>
              <a:off x="5870267" y="5393577"/>
              <a:ext cx="357917" cy="248324"/>
            </a:xfrm>
            <a:prstGeom prst="rect">
              <a:avLst/>
            </a:prstGeom>
            <a:noFill/>
          </p:spPr>
          <p:txBody>
            <a:bodyPr wrap="square" rtlCol="0">
              <a:spAutoFit/>
            </a:bodyPr>
            <a:lstStyle/>
            <a:p>
              <a:r>
                <a:rPr lang="en-US" dirty="0" smtClean="0">
                  <a:sym typeface="Symbol"/>
                </a:rPr>
                <a:t></a:t>
              </a:r>
              <a:endParaRPr lang="en-US" dirty="0"/>
            </a:p>
          </p:txBody>
        </p:sp>
        <p:sp>
          <p:nvSpPr>
            <p:cNvPr id="131" name="TextBox 130"/>
            <p:cNvSpPr txBox="1"/>
            <p:nvPr/>
          </p:nvSpPr>
          <p:spPr>
            <a:xfrm>
              <a:off x="3500911" y="4887733"/>
              <a:ext cx="420435" cy="347879"/>
            </a:xfrm>
            <a:prstGeom prst="rect">
              <a:avLst/>
            </a:prstGeom>
            <a:noFill/>
          </p:spPr>
          <p:txBody>
            <a:bodyPr wrap="square" rtlCol="0">
              <a:spAutoFit/>
            </a:bodyPr>
            <a:lstStyle/>
            <a:p>
              <a:r>
                <a:rPr lang="en-US" dirty="0" smtClean="0"/>
                <a:t>F</a:t>
              </a:r>
              <a:r>
                <a:rPr lang="en-US" baseline="-25000" dirty="0" smtClean="0"/>
                <a:t>1</a:t>
              </a:r>
              <a:endParaRPr lang="en-US" dirty="0"/>
            </a:p>
          </p:txBody>
        </p:sp>
        <p:sp>
          <p:nvSpPr>
            <p:cNvPr id="132" name="TextBox 131"/>
            <p:cNvSpPr txBox="1"/>
            <p:nvPr/>
          </p:nvSpPr>
          <p:spPr>
            <a:xfrm>
              <a:off x="3796019" y="4149080"/>
              <a:ext cx="357917" cy="248324"/>
            </a:xfrm>
            <a:prstGeom prst="rect">
              <a:avLst/>
            </a:prstGeom>
            <a:noFill/>
          </p:spPr>
          <p:txBody>
            <a:bodyPr wrap="square" rtlCol="0">
              <a:spAutoFit/>
            </a:bodyPr>
            <a:lstStyle/>
            <a:p>
              <a:r>
                <a:rPr lang="en-US" dirty="0" smtClean="0"/>
                <a:t>F</a:t>
              </a:r>
              <a:endParaRPr lang="en-US" dirty="0"/>
            </a:p>
          </p:txBody>
        </p:sp>
        <p:sp>
          <p:nvSpPr>
            <p:cNvPr id="133" name="TextBox 132"/>
            <p:cNvSpPr txBox="1"/>
            <p:nvPr/>
          </p:nvSpPr>
          <p:spPr>
            <a:xfrm>
              <a:off x="3720757" y="5503077"/>
              <a:ext cx="357917" cy="248324"/>
            </a:xfrm>
            <a:prstGeom prst="rect">
              <a:avLst/>
            </a:prstGeom>
            <a:noFill/>
          </p:spPr>
          <p:txBody>
            <a:bodyPr wrap="square" rtlCol="0">
              <a:spAutoFit/>
            </a:bodyPr>
            <a:lstStyle/>
            <a:p>
              <a:r>
                <a:rPr lang="en-US" dirty="0" smtClean="0">
                  <a:sym typeface="Symbol"/>
                </a:rPr>
                <a:t>o</a:t>
              </a:r>
              <a:endParaRPr lang="en-US" dirty="0"/>
            </a:p>
          </p:txBody>
        </p:sp>
        <p:sp>
          <p:nvSpPr>
            <p:cNvPr id="135" name="TextBox 134"/>
            <p:cNvSpPr txBox="1"/>
            <p:nvPr/>
          </p:nvSpPr>
          <p:spPr>
            <a:xfrm>
              <a:off x="2810354" y="6008677"/>
              <a:ext cx="357917" cy="248324"/>
            </a:xfrm>
            <a:prstGeom prst="rect">
              <a:avLst/>
            </a:prstGeom>
            <a:noFill/>
          </p:spPr>
          <p:txBody>
            <a:bodyPr wrap="square" rtlCol="0">
              <a:spAutoFit/>
            </a:bodyPr>
            <a:lstStyle/>
            <a:p>
              <a:r>
                <a:rPr lang="en-US" dirty="0" smtClean="0">
                  <a:sym typeface="Symbol"/>
                </a:rPr>
                <a:t>t</a:t>
              </a:r>
              <a:r>
                <a:rPr lang="en-US" baseline="-25000" dirty="0" smtClean="0">
                  <a:sym typeface="Symbol"/>
                </a:rPr>
                <a:t>1</a:t>
              </a:r>
              <a:endParaRPr lang="en-US" dirty="0"/>
            </a:p>
          </p:txBody>
        </p:sp>
        <p:sp>
          <p:nvSpPr>
            <p:cNvPr id="157" name="AutoShape 39" descr="Wide downward diagonal"/>
            <p:cNvSpPr>
              <a:spLocks noChangeArrowheads="1"/>
            </p:cNvSpPr>
            <p:nvPr/>
          </p:nvSpPr>
          <p:spPr bwMode="auto">
            <a:xfrm rot="-60000" flipH="1">
              <a:off x="3923925" y="5260785"/>
              <a:ext cx="1332000" cy="324000"/>
            </a:xfrm>
            <a:prstGeom prst="rtTriangle">
              <a:avLst/>
            </a:prstGeom>
            <a:pattFill prst="wdDnDiag">
              <a:fgClr>
                <a:srgbClr val="FF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20" name="Straight Arrow Connector 119"/>
            <p:cNvCxnSpPr/>
            <p:nvPr/>
          </p:nvCxnSpPr>
          <p:spPr>
            <a:xfrm flipH="1">
              <a:off x="4540102" y="5178056"/>
              <a:ext cx="723014" cy="733646"/>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p:nvGrpSpPr>
        <p:grpSpPr>
          <a:xfrm>
            <a:off x="6527370" y="4077072"/>
            <a:ext cx="2437118" cy="1798859"/>
            <a:chOff x="5733159" y="4077072"/>
            <a:chExt cx="2437118" cy="1798859"/>
          </a:xfrm>
        </p:grpSpPr>
        <p:cxnSp>
          <p:nvCxnSpPr>
            <p:cNvPr id="164" name="Straight Arrow Connector 163"/>
            <p:cNvCxnSpPr/>
            <p:nvPr/>
          </p:nvCxnSpPr>
          <p:spPr>
            <a:xfrm>
              <a:off x="6073339" y="4327675"/>
              <a:ext cx="0" cy="1210246"/>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6083177" y="5531637"/>
              <a:ext cx="1764000" cy="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7007216" y="5506599"/>
              <a:ext cx="633228" cy="369332"/>
            </a:xfrm>
            <a:prstGeom prst="rect">
              <a:avLst/>
            </a:prstGeom>
            <a:noFill/>
          </p:spPr>
          <p:txBody>
            <a:bodyPr wrap="square" rtlCol="0">
              <a:spAutoFit/>
            </a:bodyPr>
            <a:lstStyle/>
            <a:p>
              <a:r>
                <a:rPr lang="en-US" dirty="0" smtClean="0">
                  <a:sym typeface="Symbol"/>
                </a:rPr>
                <a:t></a:t>
              </a:r>
              <a:r>
                <a:rPr lang="en-US" baseline="-25000" dirty="0" smtClean="0">
                  <a:sym typeface="Symbol"/>
                </a:rPr>
                <a:t>1</a:t>
              </a:r>
              <a:endParaRPr lang="en-US" dirty="0"/>
            </a:p>
          </p:txBody>
        </p:sp>
        <p:sp>
          <p:nvSpPr>
            <p:cNvPr id="171" name="TextBox 170"/>
            <p:cNvSpPr txBox="1"/>
            <p:nvPr/>
          </p:nvSpPr>
          <p:spPr>
            <a:xfrm>
              <a:off x="7812360" y="5321569"/>
              <a:ext cx="357917" cy="369332"/>
            </a:xfrm>
            <a:prstGeom prst="rect">
              <a:avLst/>
            </a:prstGeom>
            <a:noFill/>
          </p:spPr>
          <p:txBody>
            <a:bodyPr wrap="square" rtlCol="0">
              <a:spAutoFit/>
            </a:bodyPr>
            <a:lstStyle/>
            <a:p>
              <a:r>
                <a:rPr lang="en-US" dirty="0" smtClean="0">
                  <a:sym typeface="Symbol"/>
                </a:rPr>
                <a:t></a:t>
              </a:r>
              <a:endParaRPr lang="en-US" dirty="0"/>
            </a:p>
          </p:txBody>
        </p:sp>
        <p:sp>
          <p:nvSpPr>
            <p:cNvPr id="172" name="TextBox 171"/>
            <p:cNvSpPr txBox="1"/>
            <p:nvPr/>
          </p:nvSpPr>
          <p:spPr>
            <a:xfrm>
              <a:off x="5733159" y="4496735"/>
              <a:ext cx="420435" cy="369332"/>
            </a:xfrm>
            <a:prstGeom prst="rect">
              <a:avLst/>
            </a:prstGeom>
            <a:noFill/>
          </p:spPr>
          <p:txBody>
            <a:bodyPr wrap="square" rtlCol="0">
              <a:spAutoFit/>
            </a:bodyPr>
            <a:lstStyle/>
            <a:p>
              <a:r>
                <a:rPr lang="en-US" dirty="0" smtClean="0">
                  <a:sym typeface="Symbol"/>
                </a:rPr>
                <a:t></a:t>
              </a:r>
              <a:r>
                <a:rPr lang="en-US" baseline="-25000" dirty="0" smtClean="0"/>
                <a:t>1</a:t>
              </a:r>
              <a:endParaRPr lang="en-US" dirty="0"/>
            </a:p>
          </p:txBody>
        </p:sp>
        <p:sp>
          <p:nvSpPr>
            <p:cNvPr id="173" name="TextBox 172"/>
            <p:cNvSpPr txBox="1"/>
            <p:nvPr/>
          </p:nvSpPr>
          <p:spPr>
            <a:xfrm>
              <a:off x="6028267" y="4077072"/>
              <a:ext cx="357917" cy="369332"/>
            </a:xfrm>
            <a:prstGeom prst="rect">
              <a:avLst/>
            </a:prstGeom>
            <a:noFill/>
          </p:spPr>
          <p:txBody>
            <a:bodyPr wrap="square" rtlCol="0">
              <a:spAutoFit/>
            </a:bodyPr>
            <a:lstStyle/>
            <a:p>
              <a:r>
                <a:rPr lang="en-US" dirty="0" smtClean="0">
                  <a:sym typeface="Symbol"/>
                </a:rPr>
                <a:t></a:t>
              </a:r>
              <a:endParaRPr lang="en-US" dirty="0"/>
            </a:p>
          </p:txBody>
        </p:sp>
        <p:sp>
          <p:nvSpPr>
            <p:cNvPr id="174" name="TextBox 173"/>
            <p:cNvSpPr txBox="1"/>
            <p:nvPr/>
          </p:nvSpPr>
          <p:spPr>
            <a:xfrm>
              <a:off x="5953005" y="5431069"/>
              <a:ext cx="357917" cy="248324"/>
            </a:xfrm>
            <a:prstGeom prst="rect">
              <a:avLst/>
            </a:prstGeom>
            <a:noFill/>
          </p:spPr>
          <p:txBody>
            <a:bodyPr wrap="square" rtlCol="0">
              <a:spAutoFit/>
            </a:bodyPr>
            <a:lstStyle/>
            <a:p>
              <a:r>
                <a:rPr lang="en-US" dirty="0" smtClean="0">
                  <a:sym typeface="Symbol"/>
                </a:rPr>
                <a:t>o</a:t>
              </a:r>
              <a:endParaRPr lang="en-US" dirty="0"/>
            </a:p>
          </p:txBody>
        </p:sp>
        <p:sp>
          <p:nvSpPr>
            <p:cNvPr id="176" name="AutoShape 39" descr="Wide downward diagonal"/>
            <p:cNvSpPr>
              <a:spLocks noChangeArrowheads="1"/>
            </p:cNvSpPr>
            <p:nvPr/>
          </p:nvSpPr>
          <p:spPr bwMode="auto">
            <a:xfrm rot="21600000" flipH="1">
              <a:off x="6108909" y="4762108"/>
              <a:ext cx="1044000" cy="756000"/>
            </a:xfrm>
            <a:prstGeom prst="rtTriangle">
              <a:avLst/>
            </a:prstGeom>
            <a:pattFill prst="wdDnDiag">
              <a:fgClr>
                <a:srgbClr val="FF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Rectangle 177"/>
            <p:cNvSpPr/>
            <p:nvPr/>
          </p:nvSpPr>
          <p:spPr>
            <a:xfrm>
              <a:off x="6084168" y="4725144"/>
              <a:ext cx="1080120" cy="79208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Straight Arrow Connector 165"/>
            <p:cNvCxnSpPr/>
            <p:nvPr/>
          </p:nvCxnSpPr>
          <p:spPr>
            <a:xfrm flipV="1">
              <a:off x="6084168" y="4731488"/>
              <a:ext cx="1071544" cy="768147"/>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82" name="TextBox 181"/>
          <p:cNvSpPr txBox="1"/>
          <p:nvPr/>
        </p:nvSpPr>
        <p:spPr>
          <a:xfrm>
            <a:off x="251520" y="4437112"/>
            <a:ext cx="576064" cy="369332"/>
          </a:xfrm>
          <a:prstGeom prst="rect">
            <a:avLst/>
          </a:prstGeom>
          <a:noFill/>
        </p:spPr>
        <p:txBody>
          <a:bodyPr wrap="square" rtlCol="0">
            <a:spAutoFit/>
          </a:bodyPr>
          <a:lstStyle/>
          <a:p>
            <a:r>
              <a:rPr lang="en-US" dirty="0" smtClean="0"/>
              <a:t>(a)</a:t>
            </a:r>
            <a:endParaRPr lang="en-US" dirty="0"/>
          </a:p>
        </p:txBody>
      </p:sp>
      <p:sp>
        <p:nvSpPr>
          <p:cNvPr id="183" name="TextBox 182"/>
          <p:cNvSpPr txBox="1"/>
          <p:nvPr/>
        </p:nvSpPr>
        <p:spPr>
          <a:xfrm>
            <a:off x="2771800" y="4293096"/>
            <a:ext cx="576064" cy="369332"/>
          </a:xfrm>
          <a:prstGeom prst="rect">
            <a:avLst/>
          </a:prstGeom>
          <a:noFill/>
        </p:spPr>
        <p:txBody>
          <a:bodyPr wrap="square" rtlCol="0">
            <a:spAutoFit/>
          </a:bodyPr>
          <a:lstStyle/>
          <a:p>
            <a:r>
              <a:rPr lang="en-US" dirty="0" smtClean="0"/>
              <a:t>(b)</a:t>
            </a:r>
            <a:endParaRPr lang="en-US" dirty="0"/>
          </a:p>
        </p:txBody>
      </p:sp>
      <p:sp>
        <p:nvSpPr>
          <p:cNvPr id="184" name="TextBox 183"/>
          <p:cNvSpPr txBox="1"/>
          <p:nvPr/>
        </p:nvSpPr>
        <p:spPr>
          <a:xfrm>
            <a:off x="5868144" y="4149080"/>
            <a:ext cx="576064" cy="369332"/>
          </a:xfrm>
          <a:prstGeom prst="rect">
            <a:avLst/>
          </a:prstGeom>
          <a:noFill/>
        </p:spPr>
        <p:txBody>
          <a:bodyPr wrap="square" rtlCol="0">
            <a:spAutoFit/>
          </a:bodyPr>
          <a:lstStyle/>
          <a:p>
            <a:r>
              <a:rPr lang="en-US" dirty="0" smtClean="0"/>
              <a:t>(c)</a:t>
            </a:r>
            <a:endParaRPr lang="en-US" dirty="0"/>
          </a:p>
        </p:txBody>
      </p:sp>
      <p:sp>
        <p:nvSpPr>
          <p:cNvPr id="185" name="TextBox 184"/>
          <p:cNvSpPr txBox="1"/>
          <p:nvPr/>
        </p:nvSpPr>
        <p:spPr>
          <a:xfrm>
            <a:off x="4211960" y="6309320"/>
            <a:ext cx="4392488" cy="369332"/>
          </a:xfrm>
          <a:prstGeom prst="rect">
            <a:avLst/>
          </a:prstGeom>
          <a:noFill/>
        </p:spPr>
        <p:txBody>
          <a:bodyPr wrap="square" rtlCol="0">
            <a:spAutoFit/>
          </a:bodyPr>
          <a:lstStyle/>
          <a:p>
            <a:r>
              <a:rPr lang="en-US" b="1" dirty="0" smtClean="0">
                <a:solidFill>
                  <a:srgbClr val="0070C0"/>
                </a:solidFill>
              </a:rPr>
              <a:t>Fig.(1)Description of a perfectly elastic solid</a:t>
            </a:r>
            <a:endParaRPr lang="en-US" b="1"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10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1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3">
                                            <p:txEl>
                                              <p:pRg st="0" end="0"/>
                                            </p:txEl>
                                          </p:spTgt>
                                        </p:tgtEl>
                                        <p:attrNameLst>
                                          <p:attrName>style.visibility</p:attrName>
                                        </p:attrNameLst>
                                      </p:cBhvr>
                                      <p:to>
                                        <p:strVal val="visible"/>
                                      </p:to>
                                    </p:set>
                                    <p:animEffect transition="in" filter="wipe(down)">
                                      <p:cBhvr>
                                        <p:cTn id="15" dur="1000"/>
                                        <p:tgtEl>
                                          <p:spTgt spid="6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3">
                                            <p:txEl>
                                              <p:pRg st="2" end="2"/>
                                            </p:txEl>
                                          </p:spTgt>
                                        </p:tgtEl>
                                        <p:attrNameLst>
                                          <p:attrName>style.visibility</p:attrName>
                                        </p:attrNameLst>
                                      </p:cBhvr>
                                      <p:to>
                                        <p:strVal val="visible"/>
                                      </p:to>
                                    </p:set>
                                    <p:animEffect transition="in" filter="wipe(down)">
                                      <p:cBhvr>
                                        <p:cTn id="18" dur="1000"/>
                                        <p:tgtEl>
                                          <p:spTgt spid="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60648"/>
            <a:ext cx="7416824" cy="646331"/>
          </a:xfrm>
          <a:prstGeom prst="rect">
            <a:avLst/>
          </a:prstGeom>
          <a:noFill/>
        </p:spPr>
        <p:txBody>
          <a:bodyPr wrap="square" rtlCol="0">
            <a:spAutoFit/>
          </a:bodyPr>
          <a:lstStyle/>
          <a:p>
            <a:r>
              <a:rPr lang="en-US" b="1" dirty="0" smtClean="0">
                <a:solidFill>
                  <a:srgbClr val="0070C0"/>
                </a:solidFill>
              </a:rPr>
              <a:t>Differentiating the first and second of </a:t>
            </a:r>
            <a:r>
              <a:rPr lang="en-US" b="1" dirty="0" err="1" smtClean="0">
                <a:solidFill>
                  <a:srgbClr val="0070C0"/>
                </a:solidFill>
              </a:rPr>
              <a:t>Eqs</a:t>
            </a:r>
            <a:r>
              <a:rPr lang="en-US" b="1" dirty="0" smtClean="0">
                <a:solidFill>
                  <a:srgbClr val="0070C0"/>
                </a:solidFill>
              </a:rPr>
              <a:t>.(10) </a:t>
            </a:r>
            <a:r>
              <a:rPr lang="en-US" b="1" dirty="0" err="1" smtClean="0">
                <a:solidFill>
                  <a:srgbClr val="0070C0"/>
                </a:solidFill>
              </a:rPr>
              <a:t>w.r.t</a:t>
            </a:r>
            <a:r>
              <a:rPr lang="en-US" b="1" dirty="0" smtClean="0">
                <a:solidFill>
                  <a:srgbClr val="0070C0"/>
                </a:solidFill>
              </a:rPr>
              <a:t>. x and y, respectively,  and adding then together</a:t>
            </a:r>
            <a:endParaRPr lang="en-US" b="1" dirty="0">
              <a:solidFill>
                <a:srgbClr val="0070C0"/>
              </a:solidFill>
            </a:endParaRPr>
          </a:p>
        </p:txBody>
      </p:sp>
      <p:grpSp>
        <p:nvGrpSpPr>
          <p:cNvPr id="5" name="Group 4"/>
          <p:cNvGrpSpPr/>
          <p:nvPr/>
        </p:nvGrpSpPr>
        <p:grpSpPr>
          <a:xfrm>
            <a:off x="1198563" y="993478"/>
            <a:ext cx="7263359" cy="995362"/>
            <a:chOff x="2058143" y="4028902"/>
            <a:chExt cx="7263359" cy="995362"/>
          </a:xfrm>
        </p:grpSpPr>
        <p:graphicFrame>
          <p:nvGraphicFramePr>
            <p:cNvPr id="6" name="Object 3"/>
            <p:cNvGraphicFramePr>
              <a:graphicFrameLocks noChangeAspect="1"/>
            </p:cNvGraphicFramePr>
            <p:nvPr/>
          </p:nvGraphicFramePr>
          <p:xfrm>
            <a:off x="2058143" y="4028902"/>
            <a:ext cx="5775325" cy="995362"/>
          </p:xfrm>
          <a:graphic>
            <a:graphicData uri="http://schemas.openxmlformats.org/presentationml/2006/ole">
              <p:oleObj spid="_x0000_s77826" name="Equation" r:id="rId3" imgW="2476440" imgH="507960" progId="Equation.3">
                <p:embed/>
              </p:oleObj>
            </a:graphicData>
          </a:graphic>
        </p:graphicFrame>
        <p:sp>
          <p:nvSpPr>
            <p:cNvPr id="7" name="TextBox 6"/>
            <p:cNvSpPr txBox="1"/>
            <p:nvPr/>
          </p:nvSpPr>
          <p:spPr>
            <a:xfrm>
              <a:off x="8671940" y="4293096"/>
              <a:ext cx="649562" cy="369332"/>
            </a:xfrm>
            <a:prstGeom prst="rect">
              <a:avLst/>
            </a:prstGeom>
            <a:noFill/>
          </p:spPr>
          <p:txBody>
            <a:bodyPr wrap="square" rtlCol="0">
              <a:spAutoFit/>
            </a:bodyPr>
            <a:lstStyle/>
            <a:p>
              <a:r>
                <a:rPr lang="en-US" b="1" dirty="0" smtClean="0">
                  <a:solidFill>
                    <a:srgbClr val="0070C0"/>
                  </a:solidFill>
                </a:rPr>
                <a:t>(15)</a:t>
              </a:r>
              <a:endParaRPr lang="en-US" b="1" dirty="0">
                <a:solidFill>
                  <a:srgbClr val="0070C0"/>
                </a:solidFill>
              </a:endParaRPr>
            </a:p>
          </p:txBody>
        </p:sp>
      </p:grpSp>
      <p:sp>
        <p:nvSpPr>
          <p:cNvPr id="8" name="TextBox 7"/>
          <p:cNvSpPr txBox="1"/>
          <p:nvPr/>
        </p:nvSpPr>
        <p:spPr>
          <a:xfrm>
            <a:off x="683568" y="2060848"/>
            <a:ext cx="7416824" cy="369332"/>
          </a:xfrm>
          <a:prstGeom prst="rect">
            <a:avLst/>
          </a:prstGeom>
          <a:noFill/>
        </p:spPr>
        <p:txBody>
          <a:bodyPr wrap="square" rtlCol="0">
            <a:spAutoFit/>
          </a:bodyPr>
          <a:lstStyle/>
          <a:p>
            <a:r>
              <a:rPr lang="en-US" b="1" dirty="0" smtClean="0">
                <a:solidFill>
                  <a:srgbClr val="0070C0"/>
                </a:solidFill>
              </a:rPr>
              <a:t>Substituting Eq.(15) into Eq.(14)</a:t>
            </a:r>
            <a:endParaRPr lang="en-US" b="1" dirty="0">
              <a:solidFill>
                <a:srgbClr val="0070C0"/>
              </a:solidFill>
            </a:endParaRPr>
          </a:p>
        </p:txBody>
      </p:sp>
      <p:grpSp>
        <p:nvGrpSpPr>
          <p:cNvPr id="11" name="Group 10"/>
          <p:cNvGrpSpPr/>
          <p:nvPr/>
        </p:nvGrpSpPr>
        <p:grpSpPr>
          <a:xfrm>
            <a:off x="766763" y="2636912"/>
            <a:ext cx="7765677" cy="946150"/>
            <a:chOff x="766763" y="2636912"/>
            <a:chExt cx="7765677" cy="946150"/>
          </a:xfrm>
        </p:grpSpPr>
        <p:graphicFrame>
          <p:nvGraphicFramePr>
            <p:cNvPr id="9" name="Object 3"/>
            <p:cNvGraphicFramePr>
              <a:graphicFrameLocks noChangeAspect="1"/>
            </p:cNvGraphicFramePr>
            <p:nvPr/>
          </p:nvGraphicFramePr>
          <p:xfrm>
            <a:off x="766763" y="2636912"/>
            <a:ext cx="6367462" cy="946150"/>
          </p:xfrm>
          <a:graphic>
            <a:graphicData uri="http://schemas.openxmlformats.org/presentationml/2006/ole">
              <p:oleObj spid="_x0000_s77827" name="Equation" r:id="rId4" imgW="2730240" imgH="482400" progId="Equation.3">
                <p:embed/>
              </p:oleObj>
            </a:graphicData>
          </a:graphic>
        </p:graphicFrame>
        <p:sp>
          <p:nvSpPr>
            <p:cNvPr id="10" name="TextBox 9"/>
            <p:cNvSpPr txBox="1"/>
            <p:nvPr/>
          </p:nvSpPr>
          <p:spPr>
            <a:xfrm>
              <a:off x="7884368" y="2924944"/>
              <a:ext cx="648072" cy="369332"/>
            </a:xfrm>
            <a:prstGeom prst="rect">
              <a:avLst/>
            </a:prstGeom>
            <a:noFill/>
          </p:spPr>
          <p:txBody>
            <a:bodyPr wrap="square" rtlCol="0">
              <a:spAutoFit/>
            </a:bodyPr>
            <a:lstStyle/>
            <a:p>
              <a:r>
                <a:rPr lang="en-US" b="1" dirty="0" smtClean="0">
                  <a:solidFill>
                    <a:srgbClr val="0070C0"/>
                  </a:solidFill>
                </a:rPr>
                <a:t>(16)</a:t>
              </a:r>
              <a:endParaRPr lang="en-US" b="1" dirty="0">
                <a:solidFill>
                  <a:srgbClr val="0070C0"/>
                </a:solidFill>
              </a:endParaRPr>
            </a:p>
          </p:txBody>
        </p:sp>
      </p:grpSp>
      <p:sp>
        <p:nvSpPr>
          <p:cNvPr id="13" name="TextBox 12"/>
          <p:cNvSpPr txBox="1"/>
          <p:nvPr/>
        </p:nvSpPr>
        <p:spPr>
          <a:xfrm>
            <a:off x="539552" y="3934797"/>
            <a:ext cx="7416824" cy="646331"/>
          </a:xfrm>
          <a:prstGeom prst="rect">
            <a:avLst/>
          </a:prstGeom>
          <a:noFill/>
        </p:spPr>
        <p:txBody>
          <a:bodyPr wrap="square" rtlCol="0">
            <a:spAutoFit/>
          </a:bodyPr>
          <a:lstStyle/>
          <a:p>
            <a:r>
              <a:rPr lang="en-US" b="1" dirty="0" smtClean="0">
                <a:solidFill>
                  <a:srgbClr val="0070C0"/>
                </a:solidFill>
              </a:rPr>
              <a:t>In the absence of body forces or in the case of constant body forces, the compatibility equations for plane strain and plane stress are the same, i.e. </a:t>
            </a:r>
            <a:endParaRPr lang="en-US" b="1" dirty="0">
              <a:solidFill>
                <a:srgbClr val="0070C0"/>
              </a:solidFill>
            </a:endParaRPr>
          </a:p>
        </p:txBody>
      </p:sp>
      <p:grpSp>
        <p:nvGrpSpPr>
          <p:cNvPr id="15" name="Group 14"/>
          <p:cNvGrpSpPr/>
          <p:nvPr/>
        </p:nvGrpSpPr>
        <p:grpSpPr>
          <a:xfrm>
            <a:off x="1187624" y="5085184"/>
            <a:ext cx="6840760" cy="946150"/>
            <a:chOff x="1691680" y="2636243"/>
            <a:chExt cx="6840760" cy="946150"/>
          </a:xfrm>
        </p:grpSpPr>
        <p:graphicFrame>
          <p:nvGraphicFramePr>
            <p:cNvPr id="16" name="Object 3"/>
            <p:cNvGraphicFramePr>
              <a:graphicFrameLocks noChangeAspect="1"/>
            </p:cNvGraphicFramePr>
            <p:nvPr/>
          </p:nvGraphicFramePr>
          <p:xfrm>
            <a:off x="1691680" y="2636243"/>
            <a:ext cx="3671888" cy="946150"/>
          </p:xfrm>
          <a:graphic>
            <a:graphicData uri="http://schemas.openxmlformats.org/presentationml/2006/ole">
              <p:oleObj spid="_x0000_s77829" name="Equation" r:id="rId5" imgW="1574640" imgH="482400" progId="Equation.3">
                <p:embed/>
              </p:oleObj>
            </a:graphicData>
          </a:graphic>
        </p:graphicFrame>
        <p:sp>
          <p:nvSpPr>
            <p:cNvPr id="17" name="TextBox 16"/>
            <p:cNvSpPr txBox="1"/>
            <p:nvPr/>
          </p:nvSpPr>
          <p:spPr>
            <a:xfrm>
              <a:off x="7884368" y="2924944"/>
              <a:ext cx="648072" cy="369332"/>
            </a:xfrm>
            <a:prstGeom prst="rect">
              <a:avLst/>
            </a:prstGeom>
            <a:noFill/>
          </p:spPr>
          <p:txBody>
            <a:bodyPr wrap="square" rtlCol="0">
              <a:spAutoFit/>
            </a:bodyPr>
            <a:lstStyle/>
            <a:p>
              <a:r>
                <a:rPr lang="en-US" b="1" dirty="0" smtClean="0">
                  <a:solidFill>
                    <a:srgbClr val="0070C0"/>
                  </a:solidFill>
                </a:rPr>
                <a:t>(17)</a:t>
              </a:r>
              <a:endParaRPr lang="en-US" b="1" dirty="0">
                <a:solidFill>
                  <a:srgbClr val="0070C0"/>
                </a:solidFill>
              </a:endParaRP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932527"/>
            <a:ext cx="7416824" cy="1200329"/>
          </a:xfrm>
          <a:prstGeom prst="rect">
            <a:avLst/>
          </a:prstGeom>
          <a:noFill/>
        </p:spPr>
        <p:txBody>
          <a:bodyPr wrap="square" rtlCol="0">
            <a:spAutoFit/>
          </a:bodyPr>
          <a:lstStyle/>
          <a:p>
            <a:r>
              <a:rPr lang="en-US" b="1" dirty="0" smtClean="0">
                <a:solidFill>
                  <a:srgbClr val="0070C0"/>
                </a:solidFill>
              </a:rPr>
              <a:t>The case of plane strain is very closely approximated in the case of a long cylinder subjected to internal pressure. The external forces are functions of the x and y coordinates. As a consequence all cross sections experience identical deformation. At every cross section w=0.</a:t>
            </a:r>
            <a:endParaRPr lang="en-US" b="1" dirty="0">
              <a:solidFill>
                <a:srgbClr val="0070C0"/>
              </a:solidFill>
            </a:endParaRPr>
          </a:p>
        </p:txBody>
      </p:sp>
      <p:grpSp>
        <p:nvGrpSpPr>
          <p:cNvPr id="41" name="Group 40"/>
          <p:cNvGrpSpPr/>
          <p:nvPr/>
        </p:nvGrpSpPr>
        <p:grpSpPr>
          <a:xfrm>
            <a:off x="2123728" y="2467630"/>
            <a:ext cx="4730294" cy="1609442"/>
            <a:chOff x="2195736" y="3187710"/>
            <a:chExt cx="4730294" cy="1609442"/>
          </a:xfrm>
        </p:grpSpPr>
        <p:grpSp>
          <p:nvGrpSpPr>
            <p:cNvPr id="10" name="Group 9"/>
            <p:cNvGrpSpPr/>
            <p:nvPr/>
          </p:nvGrpSpPr>
          <p:grpSpPr>
            <a:xfrm>
              <a:off x="2195736" y="3496295"/>
              <a:ext cx="2666058" cy="1300857"/>
              <a:chOff x="2699444" y="3496295"/>
              <a:chExt cx="2162350" cy="1012825"/>
            </a:xfrm>
          </p:grpSpPr>
          <p:sp>
            <p:nvSpPr>
              <p:cNvPr id="78852" name="Rectangle 4"/>
              <p:cNvSpPr>
                <a:spLocks noChangeArrowheads="1"/>
              </p:cNvSpPr>
              <p:nvPr/>
            </p:nvSpPr>
            <p:spPr bwMode="auto">
              <a:xfrm>
                <a:off x="2699444" y="3604245"/>
                <a:ext cx="2160588" cy="79692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3" name="Rectangle 5" descr="Wide upward diagonal"/>
              <p:cNvSpPr>
                <a:spLocks noChangeArrowheads="1"/>
              </p:cNvSpPr>
              <p:nvPr/>
            </p:nvSpPr>
            <p:spPr bwMode="auto">
              <a:xfrm>
                <a:off x="2699444" y="4401170"/>
                <a:ext cx="2160588" cy="107950"/>
              </a:xfrm>
              <a:prstGeom prst="rect">
                <a:avLst/>
              </a:prstGeom>
              <a:pattFill prst="wd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4" name="Rectangle 6" descr="Wide upward diagonal"/>
              <p:cNvSpPr>
                <a:spLocks noChangeArrowheads="1"/>
              </p:cNvSpPr>
              <p:nvPr/>
            </p:nvSpPr>
            <p:spPr bwMode="auto">
              <a:xfrm>
                <a:off x="2701794" y="3496295"/>
                <a:ext cx="2160000" cy="108000"/>
              </a:xfrm>
              <a:prstGeom prst="rect">
                <a:avLst/>
              </a:prstGeom>
              <a:pattFill prst="wd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 name="Group 20"/>
            <p:cNvGrpSpPr/>
            <p:nvPr/>
          </p:nvGrpSpPr>
          <p:grpSpPr>
            <a:xfrm>
              <a:off x="2399885" y="3645024"/>
              <a:ext cx="2328006" cy="360798"/>
              <a:chOff x="2399885" y="3645024"/>
              <a:chExt cx="2328006" cy="360798"/>
            </a:xfrm>
          </p:grpSpPr>
          <p:cxnSp>
            <p:nvCxnSpPr>
              <p:cNvPr id="12" name="Straight Arrow Connector 11"/>
              <p:cNvCxnSpPr/>
              <p:nvPr/>
            </p:nvCxnSpPr>
            <p:spPr>
              <a:xfrm flipV="1">
                <a:off x="2399885" y="3645024"/>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699792" y="3645024"/>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988582" y="3645024"/>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287731" y="3645024"/>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575763" y="3645024"/>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863795" y="3645024"/>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151827" y="3645782"/>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439859" y="3645782"/>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727891" y="3645782"/>
                <a:ext cx="0" cy="36004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2399885" y="4292338"/>
              <a:ext cx="2328006" cy="360798"/>
              <a:chOff x="2399885" y="3645024"/>
              <a:chExt cx="2328006" cy="360798"/>
            </a:xfrm>
          </p:grpSpPr>
          <p:cxnSp>
            <p:nvCxnSpPr>
              <p:cNvPr id="23" name="Straight Arrow Connector 22"/>
              <p:cNvCxnSpPr/>
              <p:nvPr/>
            </p:nvCxnSpPr>
            <p:spPr>
              <a:xfrm flipV="1">
                <a:off x="2399885" y="3645024"/>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699792" y="3645024"/>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988582" y="3645024"/>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287731" y="3645024"/>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575763" y="3645024"/>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863795" y="3645024"/>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151827" y="3645782"/>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439859" y="3645782"/>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727891" y="3645782"/>
                <a:ext cx="0" cy="360040"/>
              </a:xfrm>
              <a:prstGeom prst="straightConnector1">
                <a:avLst/>
              </a:prstGeom>
              <a:ln w="28575">
                <a:solidFill>
                  <a:schemeClr val="accent3"/>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5220072" y="3187710"/>
              <a:ext cx="1705958" cy="1081327"/>
              <a:chOff x="5220072" y="3187710"/>
              <a:chExt cx="1705958" cy="1081327"/>
            </a:xfrm>
          </p:grpSpPr>
          <p:cxnSp>
            <p:nvCxnSpPr>
              <p:cNvPr id="33" name="Straight Arrow Connector 32"/>
              <p:cNvCxnSpPr/>
              <p:nvPr/>
            </p:nvCxnSpPr>
            <p:spPr>
              <a:xfrm>
                <a:off x="5436096" y="4149080"/>
                <a:ext cx="1260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a:off x="5094096" y="3805806"/>
                <a:ext cx="684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87080" y="4086306"/>
                <a:ext cx="108000" cy="10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TextBox 35"/>
              <p:cNvSpPr txBox="1"/>
              <p:nvPr/>
            </p:nvSpPr>
            <p:spPr>
              <a:xfrm>
                <a:off x="6637998" y="3899705"/>
                <a:ext cx="288032" cy="369332"/>
              </a:xfrm>
              <a:prstGeom prst="rect">
                <a:avLst/>
              </a:prstGeom>
              <a:noFill/>
            </p:spPr>
            <p:txBody>
              <a:bodyPr wrap="square" rtlCol="0">
                <a:spAutoFit/>
              </a:bodyPr>
              <a:lstStyle/>
              <a:p>
                <a:r>
                  <a:rPr lang="en-US" b="1" dirty="0" smtClean="0">
                    <a:solidFill>
                      <a:srgbClr val="0070C0"/>
                    </a:solidFill>
                  </a:rPr>
                  <a:t>z</a:t>
                </a:r>
                <a:endParaRPr lang="en-US" b="1" dirty="0">
                  <a:solidFill>
                    <a:srgbClr val="0070C0"/>
                  </a:solidFill>
                </a:endParaRPr>
              </a:p>
            </p:txBody>
          </p:sp>
          <p:sp>
            <p:nvSpPr>
              <p:cNvPr id="37" name="TextBox 36"/>
              <p:cNvSpPr txBox="1"/>
              <p:nvPr/>
            </p:nvSpPr>
            <p:spPr>
              <a:xfrm>
                <a:off x="5220072" y="3187710"/>
                <a:ext cx="288032" cy="369332"/>
              </a:xfrm>
              <a:prstGeom prst="rect">
                <a:avLst/>
              </a:prstGeom>
              <a:noFill/>
            </p:spPr>
            <p:txBody>
              <a:bodyPr wrap="square" rtlCol="0">
                <a:spAutoFit/>
              </a:bodyPr>
              <a:lstStyle/>
              <a:p>
                <a:r>
                  <a:rPr lang="en-US" b="1" dirty="0" smtClean="0">
                    <a:solidFill>
                      <a:srgbClr val="FF0000"/>
                    </a:solidFill>
                  </a:rPr>
                  <a:t>y</a:t>
                </a:r>
                <a:endParaRPr lang="en-US" b="1" dirty="0">
                  <a:solidFill>
                    <a:srgbClr val="FF0000"/>
                  </a:solidFill>
                </a:endParaRPr>
              </a:p>
            </p:txBody>
          </p:sp>
        </p:grpSp>
        <p:sp>
          <p:nvSpPr>
            <p:cNvPr id="38" name="TextBox 37"/>
            <p:cNvSpPr txBox="1"/>
            <p:nvPr/>
          </p:nvSpPr>
          <p:spPr>
            <a:xfrm>
              <a:off x="5148064" y="4077072"/>
              <a:ext cx="288032" cy="369332"/>
            </a:xfrm>
            <a:prstGeom prst="rect">
              <a:avLst/>
            </a:prstGeom>
            <a:noFill/>
          </p:spPr>
          <p:txBody>
            <a:bodyPr wrap="square" rtlCol="0">
              <a:spAutoFit/>
            </a:bodyPr>
            <a:lstStyle/>
            <a:p>
              <a:r>
                <a:rPr lang="en-US" b="1" dirty="0" smtClean="0"/>
                <a:t>x</a:t>
              </a:r>
              <a:endParaRPr lang="en-US" b="1" dirty="0"/>
            </a:p>
          </p:txBody>
        </p:sp>
        <p:sp>
          <p:nvSpPr>
            <p:cNvPr id="40" name="TextBox 39"/>
            <p:cNvSpPr txBox="1"/>
            <p:nvPr/>
          </p:nvSpPr>
          <p:spPr>
            <a:xfrm>
              <a:off x="3265497" y="3957105"/>
              <a:ext cx="288032" cy="369332"/>
            </a:xfrm>
            <a:prstGeom prst="rect">
              <a:avLst/>
            </a:prstGeom>
            <a:noFill/>
          </p:spPr>
          <p:txBody>
            <a:bodyPr wrap="square" rtlCol="0">
              <a:spAutoFit/>
            </a:bodyPr>
            <a:lstStyle/>
            <a:p>
              <a:r>
                <a:rPr lang="en-US" b="1" dirty="0" smtClean="0">
                  <a:solidFill>
                    <a:srgbClr val="00B050"/>
                  </a:solidFill>
                </a:rPr>
                <a:t>p</a:t>
              </a:r>
              <a:endParaRPr lang="en-US" b="1" dirty="0">
                <a:solidFill>
                  <a:srgbClr val="00B050"/>
                </a:solidFill>
              </a:endParaRP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188640"/>
            <a:ext cx="7416824" cy="369332"/>
          </a:xfrm>
          <a:prstGeom prst="rect">
            <a:avLst/>
          </a:prstGeom>
          <a:noFill/>
        </p:spPr>
        <p:txBody>
          <a:bodyPr wrap="square" rtlCol="0">
            <a:spAutoFit/>
          </a:bodyPr>
          <a:lstStyle/>
          <a:p>
            <a:r>
              <a:rPr lang="en-US" b="1" dirty="0" smtClean="0">
                <a:solidFill>
                  <a:srgbClr val="FF0000"/>
                </a:solidFill>
              </a:rPr>
              <a:t>5. Boundary Conditions</a:t>
            </a:r>
          </a:p>
        </p:txBody>
      </p:sp>
      <p:grpSp>
        <p:nvGrpSpPr>
          <p:cNvPr id="5" name="Group 4"/>
          <p:cNvGrpSpPr/>
          <p:nvPr/>
        </p:nvGrpSpPr>
        <p:grpSpPr>
          <a:xfrm>
            <a:off x="5652120" y="836712"/>
            <a:ext cx="2912521" cy="2282036"/>
            <a:chOff x="5763935" y="3460512"/>
            <a:chExt cx="2912521" cy="2282036"/>
          </a:xfrm>
        </p:grpSpPr>
        <p:sp>
          <p:nvSpPr>
            <p:cNvPr id="6" name="TextBox 5"/>
            <p:cNvSpPr txBox="1"/>
            <p:nvPr/>
          </p:nvSpPr>
          <p:spPr>
            <a:xfrm>
              <a:off x="8244408" y="3933056"/>
              <a:ext cx="432048" cy="369332"/>
            </a:xfrm>
            <a:prstGeom prst="rect">
              <a:avLst/>
            </a:prstGeom>
            <a:noFill/>
          </p:spPr>
          <p:txBody>
            <a:bodyPr wrap="square" rtlCol="0">
              <a:spAutoFit/>
            </a:bodyPr>
            <a:lstStyle/>
            <a:p>
              <a:r>
                <a:rPr lang="en-US" b="1" dirty="0" smtClean="0">
                  <a:solidFill>
                    <a:srgbClr val="0070C0"/>
                  </a:solidFill>
                </a:rPr>
                <a:t>x</a:t>
              </a:r>
              <a:endParaRPr lang="en-US" b="1" dirty="0">
                <a:solidFill>
                  <a:srgbClr val="0070C0"/>
                </a:solidFill>
              </a:endParaRPr>
            </a:p>
          </p:txBody>
        </p:sp>
        <p:sp>
          <p:nvSpPr>
            <p:cNvPr id="7" name="Freeform 6"/>
            <p:cNvSpPr/>
            <p:nvPr/>
          </p:nvSpPr>
          <p:spPr>
            <a:xfrm>
              <a:off x="5763935" y="3460512"/>
              <a:ext cx="1884493" cy="1745582"/>
            </a:xfrm>
            <a:custGeom>
              <a:avLst/>
              <a:gdLst>
                <a:gd name="connsiteX0" fmla="*/ 690749 w 2571009"/>
                <a:gd name="connsiteY0" fmla="*/ 178129 h 2371106"/>
                <a:gd name="connsiteX1" fmla="*/ 191985 w 2571009"/>
                <a:gd name="connsiteY1" fmla="*/ 593766 h 2371106"/>
                <a:gd name="connsiteX2" fmla="*/ 500743 w 2571009"/>
                <a:gd name="connsiteY2" fmla="*/ 1353787 h 2371106"/>
                <a:gd name="connsiteX3" fmla="*/ 168234 w 2571009"/>
                <a:gd name="connsiteY3" fmla="*/ 1852550 h 2371106"/>
                <a:gd name="connsiteX4" fmla="*/ 1510146 w 2571009"/>
                <a:gd name="connsiteY4" fmla="*/ 2327563 h 2371106"/>
                <a:gd name="connsiteX5" fmla="*/ 1961408 w 2571009"/>
                <a:gd name="connsiteY5" fmla="*/ 1591293 h 2371106"/>
                <a:gd name="connsiteX6" fmla="*/ 2519549 w 2571009"/>
                <a:gd name="connsiteY6" fmla="*/ 902524 h 2371106"/>
                <a:gd name="connsiteX7" fmla="*/ 1652650 w 2571009"/>
                <a:gd name="connsiteY7" fmla="*/ 118753 h 2371106"/>
                <a:gd name="connsiteX8" fmla="*/ 690749 w 2571009"/>
                <a:gd name="connsiteY8" fmla="*/ 178129 h 2371106"/>
                <a:gd name="connsiteX0" fmla="*/ 652405 w 2532665"/>
                <a:gd name="connsiteY0" fmla="*/ 178129 h 2191523"/>
                <a:gd name="connsiteX1" fmla="*/ 153641 w 2532665"/>
                <a:gd name="connsiteY1" fmla="*/ 593766 h 2191523"/>
                <a:gd name="connsiteX2" fmla="*/ 462399 w 2532665"/>
                <a:gd name="connsiteY2" fmla="*/ 1353787 h 2191523"/>
                <a:gd name="connsiteX3" fmla="*/ 129890 w 2532665"/>
                <a:gd name="connsiteY3" fmla="*/ 1852550 h 2191523"/>
                <a:gd name="connsiteX4" fmla="*/ 1241740 w 2532665"/>
                <a:gd name="connsiteY4" fmla="*/ 2147980 h 2191523"/>
                <a:gd name="connsiteX5" fmla="*/ 1923064 w 2532665"/>
                <a:gd name="connsiteY5" fmla="*/ 1591293 h 2191523"/>
                <a:gd name="connsiteX6" fmla="*/ 2481205 w 2532665"/>
                <a:gd name="connsiteY6" fmla="*/ 902524 h 2191523"/>
                <a:gd name="connsiteX7" fmla="*/ 1614306 w 2532665"/>
                <a:gd name="connsiteY7" fmla="*/ 118753 h 2191523"/>
                <a:gd name="connsiteX8" fmla="*/ 652405 w 2532665"/>
                <a:gd name="connsiteY8" fmla="*/ 178129 h 2191523"/>
                <a:gd name="connsiteX0" fmla="*/ 652405 w 2526688"/>
                <a:gd name="connsiteY0" fmla="*/ 178129 h 2204815"/>
                <a:gd name="connsiteX1" fmla="*/ 153641 w 2526688"/>
                <a:gd name="connsiteY1" fmla="*/ 593766 h 2204815"/>
                <a:gd name="connsiteX2" fmla="*/ 462399 w 2526688"/>
                <a:gd name="connsiteY2" fmla="*/ 1353787 h 2204815"/>
                <a:gd name="connsiteX3" fmla="*/ 129890 w 2526688"/>
                <a:gd name="connsiteY3" fmla="*/ 1852550 h 2204815"/>
                <a:gd name="connsiteX4" fmla="*/ 1241740 w 2526688"/>
                <a:gd name="connsiteY4" fmla="*/ 2147980 h 2204815"/>
                <a:gd name="connsiteX5" fmla="*/ 1887202 w 2526688"/>
                <a:gd name="connsiteY5" fmla="*/ 1511542 h 2204815"/>
                <a:gd name="connsiteX6" fmla="*/ 2481205 w 2526688"/>
                <a:gd name="connsiteY6" fmla="*/ 902524 h 2204815"/>
                <a:gd name="connsiteX7" fmla="*/ 1614306 w 2526688"/>
                <a:gd name="connsiteY7" fmla="*/ 118753 h 2204815"/>
                <a:gd name="connsiteX8" fmla="*/ 652405 w 2526688"/>
                <a:gd name="connsiteY8" fmla="*/ 178129 h 2204815"/>
                <a:gd name="connsiteX0" fmla="*/ 652405 w 2526688"/>
                <a:gd name="connsiteY0" fmla="*/ 178129 h 2204815"/>
                <a:gd name="connsiteX1" fmla="*/ 192864 w 2526688"/>
                <a:gd name="connsiteY1" fmla="*/ 397774 h 2204815"/>
                <a:gd name="connsiteX2" fmla="*/ 462399 w 2526688"/>
                <a:gd name="connsiteY2" fmla="*/ 1353787 h 2204815"/>
                <a:gd name="connsiteX3" fmla="*/ 129890 w 2526688"/>
                <a:gd name="connsiteY3" fmla="*/ 1852550 h 2204815"/>
                <a:gd name="connsiteX4" fmla="*/ 1241740 w 2526688"/>
                <a:gd name="connsiteY4" fmla="*/ 2147980 h 2204815"/>
                <a:gd name="connsiteX5" fmla="*/ 1887202 w 2526688"/>
                <a:gd name="connsiteY5" fmla="*/ 1511542 h 2204815"/>
                <a:gd name="connsiteX6" fmla="*/ 2481205 w 2526688"/>
                <a:gd name="connsiteY6" fmla="*/ 902524 h 2204815"/>
                <a:gd name="connsiteX7" fmla="*/ 1614306 w 2526688"/>
                <a:gd name="connsiteY7" fmla="*/ 118753 h 2204815"/>
                <a:gd name="connsiteX8" fmla="*/ 652405 w 2526688"/>
                <a:gd name="connsiteY8" fmla="*/ 178129 h 2204815"/>
                <a:gd name="connsiteX0" fmla="*/ 697328 w 2571611"/>
                <a:gd name="connsiteY0" fmla="*/ 178129 h 2204815"/>
                <a:gd name="connsiteX1" fmla="*/ 237787 w 2571611"/>
                <a:gd name="connsiteY1" fmla="*/ 397774 h 2204815"/>
                <a:gd name="connsiteX2" fmla="*/ 237787 w 2571611"/>
                <a:gd name="connsiteY2" fmla="*/ 1193322 h 2204815"/>
                <a:gd name="connsiteX3" fmla="*/ 174813 w 2571611"/>
                <a:gd name="connsiteY3" fmla="*/ 1852550 h 2204815"/>
                <a:gd name="connsiteX4" fmla="*/ 1286663 w 2571611"/>
                <a:gd name="connsiteY4" fmla="*/ 2147980 h 2204815"/>
                <a:gd name="connsiteX5" fmla="*/ 1932125 w 2571611"/>
                <a:gd name="connsiteY5" fmla="*/ 1511542 h 2204815"/>
                <a:gd name="connsiteX6" fmla="*/ 2526128 w 2571611"/>
                <a:gd name="connsiteY6" fmla="*/ 902524 h 2204815"/>
                <a:gd name="connsiteX7" fmla="*/ 1659229 w 2571611"/>
                <a:gd name="connsiteY7" fmla="*/ 118753 h 2204815"/>
                <a:gd name="connsiteX8" fmla="*/ 697328 w 2571611"/>
                <a:gd name="connsiteY8" fmla="*/ 178129 h 2204815"/>
                <a:gd name="connsiteX0" fmla="*/ 883249 w 2571611"/>
                <a:gd name="connsiteY0" fmla="*/ 230554 h 2196705"/>
                <a:gd name="connsiteX1" fmla="*/ 237787 w 2571611"/>
                <a:gd name="connsiteY1" fmla="*/ 389664 h 2196705"/>
                <a:gd name="connsiteX2" fmla="*/ 237787 w 2571611"/>
                <a:gd name="connsiteY2" fmla="*/ 1185212 h 2196705"/>
                <a:gd name="connsiteX3" fmla="*/ 174813 w 2571611"/>
                <a:gd name="connsiteY3" fmla="*/ 1844440 h 2196705"/>
                <a:gd name="connsiteX4" fmla="*/ 1286663 w 2571611"/>
                <a:gd name="connsiteY4" fmla="*/ 2139870 h 2196705"/>
                <a:gd name="connsiteX5" fmla="*/ 1932125 w 2571611"/>
                <a:gd name="connsiteY5" fmla="*/ 1503432 h 2196705"/>
                <a:gd name="connsiteX6" fmla="*/ 2526128 w 2571611"/>
                <a:gd name="connsiteY6" fmla="*/ 894414 h 2196705"/>
                <a:gd name="connsiteX7" fmla="*/ 1659229 w 2571611"/>
                <a:gd name="connsiteY7" fmla="*/ 110643 h 2196705"/>
                <a:gd name="connsiteX8" fmla="*/ 883249 w 2571611"/>
                <a:gd name="connsiteY8" fmla="*/ 230554 h 2196705"/>
                <a:gd name="connsiteX0" fmla="*/ 883249 w 2566470"/>
                <a:gd name="connsiteY0" fmla="*/ 349307 h 2315458"/>
                <a:gd name="connsiteX1" fmla="*/ 237787 w 2566470"/>
                <a:gd name="connsiteY1" fmla="*/ 508417 h 2315458"/>
                <a:gd name="connsiteX2" fmla="*/ 237787 w 2566470"/>
                <a:gd name="connsiteY2" fmla="*/ 1303965 h 2315458"/>
                <a:gd name="connsiteX3" fmla="*/ 174813 w 2566470"/>
                <a:gd name="connsiteY3" fmla="*/ 1963193 h 2315458"/>
                <a:gd name="connsiteX4" fmla="*/ 1286663 w 2566470"/>
                <a:gd name="connsiteY4" fmla="*/ 2258623 h 2315458"/>
                <a:gd name="connsiteX5" fmla="*/ 1932125 w 2566470"/>
                <a:gd name="connsiteY5" fmla="*/ 1622185 h 2315458"/>
                <a:gd name="connsiteX6" fmla="*/ 2526128 w 2566470"/>
                <a:gd name="connsiteY6" fmla="*/ 1013167 h 2315458"/>
                <a:gd name="connsiteX7" fmla="*/ 1690076 w 2566470"/>
                <a:gd name="connsiteY7" fmla="*/ 110643 h 2315458"/>
                <a:gd name="connsiteX8" fmla="*/ 883249 w 2566470"/>
                <a:gd name="connsiteY8" fmla="*/ 349307 h 2315458"/>
                <a:gd name="connsiteX0" fmla="*/ 883249 w 2526128"/>
                <a:gd name="connsiteY0" fmla="*/ 349307 h 2315458"/>
                <a:gd name="connsiteX1" fmla="*/ 237787 w 2526128"/>
                <a:gd name="connsiteY1" fmla="*/ 508417 h 2315458"/>
                <a:gd name="connsiteX2" fmla="*/ 237787 w 2526128"/>
                <a:gd name="connsiteY2" fmla="*/ 1303965 h 2315458"/>
                <a:gd name="connsiteX3" fmla="*/ 174813 w 2526128"/>
                <a:gd name="connsiteY3" fmla="*/ 1963193 h 2315458"/>
                <a:gd name="connsiteX4" fmla="*/ 1286663 w 2526128"/>
                <a:gd name="connsiteY4" fmla="*/ 2258623 h 2315458"/>
                <a:gd name="connsiteX5" fmla="*/ 1690076 w 2526128"/>
                <a:gd name="connsiteY5" fmla="*/ 1622184 h 2315458"/>
                <a:gd name="connsiteX6" fmla="*/ 2526128 w 2526128"/>
                <a:gd name="connsiteY6" fmla="*/ 1013167 h 2315458"/>
                <a:gd name="connsiteX7" fmla="*/ 1690076 w 2526128"/>
                <a:gd name="connsiteY7" fmla="*/ 110643 h 2315458"/>
                <a:gd name="connsiteX8" fmla="*/ 883249 w 2526128"/>
                <a:gd name="connsiteY8" fmla="*/ 349307 h 2315458"/>
                <a:gd name="connsiteX0" fmla="*/ 842908 w 2485787"/>
                <a:gd name="connsiteY0" fmla="*/ 349307 h 2156348"/>
                <a:gd name="connsiteX1" fmla="*/ 197446 w 2485787"/>
                <a:gd name="connsiteY1" fmla="*/ 508417 h 2156348"/>
                <a:gd name="connsiteX2" fmla="*/ 197446 w 2485787"/>
                <a:gd name="connsiteY2" fmla="*/ 1303965 h 2156348"/>
                <a:gd name="connsiteX3" fmla="*/ 134472 w 2485787"/>
                <a:gd name="connsiteY3" fmla="*/ 1963193 h 2156348"/>
                <a:gd name="connsiteX4" fmla="*/ 1004275 w 2485787"/>
                <a:gd name="connsiteY4" fmla="*/ 2099513 h 2156348"/>
                <a:gd name="connsiteX5" fmla="*/ 1649735 w 2485787"/>
                <a:gd name="connsiteY5" fmla="*/ 1622184 h 2156348"/>
                <a:gd name="connsiteX6" fmla="*/ 2485787 w 2485787"/>
                <a:gd name="connsiteY6" fmla="*/ 1013167 h 2156348"/>
                <a:gd name="connsiteX7" fmla="*/ 1649735 w 2485787"/>
                <a:gd name="connsiteY7" fmla="*/ 110643 h 2156348"/>
                <a:gd name="connsiteX8" fmla="*/ 842908 w 2485787"/>
                <a:gd name="connsiteY8" fmla="*/ 349307 h 2156348"/>
                <a:gd name="connsiteX0" fmla="*/ 842908 w 2499234"/>
                <a:gd name="connsiteY0" fmla="*/ 349307 h 2182866"/>
                <a:gd name="connsiteX1" fmla="*/ 197446 w 2499234"/>
                <a:gd name="connsiteY1" fmla="*/ 508417 h 2182866"/>
                <a:gd name="connsiteX2" fmla="*/ 197446 w 2499234"/>
                <a:gd name="connsiteY2" fmla="*/ 1303965 h 2182866"/>
                <a:gd name="connsiteX3" fmla="*/ 134472 w 2499234"/>
                <a:gd name="connsiteY3" fmla="*/ 1963193 h 2182866"/>
                <a:gd name="connsiteX4" fmla="*/ 1004275 w 2499234"/>
                <a:gd name="connsiteY4" fmla="*/ 2099513 h 2182866"/>
                <a:gd name="connsiteX5" fmla="*/ 1730419 w 2499234"/>
                <a:gd name="connsiteY5" fmla="*/ 1463074 h 2182866"/>
                <a:gd name="connsiteX6" fmla="*/ 2485787 w 2499234"/>
                <a:gd name="connsiteY6" fmla="*/ 1013167 h 2182866"/>
                <a:gd name="connsiteX7" fmla="*/ 1649735 w 2499234"/>
                <a:gd name="connsiteY7" fmla="*/ 110643 h 2182866"/>
                <a:gd name="connsiteX8" fmla="*/ 842908 w 2499234"/>
                <a:gd name="connsiteY8" fmla="*/ 349307 h 2182866"/>
                <a:gd name="connsiteX0" fmla="*/ 842908 w 2485787"/>
                <a:gd name="connsiteY0" fmla="*/ 349307 h 2182866"/>
                <a:gd name="connsiteX1" fmla="*/ 197446 w 2485787"/>
                <a:gd name="connsiteY1" fmla="*/ 508417 h 2182866"/>
                <a:gd name="connsiteX2" fmla="*/ 197446 w 2485787"/>
                <a:gd name="connsiteY2" fmla="*/ 1303965 h 2182866"/>
                <a:gd name="connsiteX3" fmla="*/ 134472 w 2485787"/>
                <a:gd name="connsiteY3" fmla="*/ 1963193 h 2182866"/>
                <a:gd name="connsiteX4" fmla="*/ 1004275 w 2485787"/>
                <a:gd name="connsiteY4" fmla="*/ 2099513 h 2182866"/>
                <a:gd name="connsiteX5" fmla="*/ 1730419 w 2485787"/>
                <a:gd name="connsiteY5" fmla="*/ 1463074 h 2182866"/>
                <a:gd name="connsiteX6" fmla="*/ 2485787 w 2485787"/>
                <a:gd name="connsiteY6" fmla="*/ 1013167 h 2182866"/>
                <a:gd name="connsiteX7" fmla="*/ 1730418 w 2485787"/>
                <a:gd name="connsiteY7" fmla="*/ 110643 h 2182866"/>
                <a:gd name="connsiteX8" fmla="*/ 842908 w 2485787"/>
                <a:gd name="connsiteY8" fmla="*/ 349307 h 2182866"/>
                <a:gd name="connsiteX0" fmla="*/ 842908 w 2521115"/>
                <a:gd name="connsiteY0" fmla="*/ 349307 h 2194317"/>
                <a:gd name="connsiteX1" fmla="*/ 197446 w 2521115"/>
                <a:gd name="connsiteY1" fmla="*/ 508417 h 2194317"/>
                <a:gd name="connsiteX2" fmla="*/ 197446 w 2521115"/>
                <a:gd name="connsiteY2" fmla="*/ 1303965 h 2194317"/>
                <a:gd name="connsiteX3" fmla="*/ 134472 w 2521115"/>
                <a:gd name="connsiteY3" fmla="*/ 1963193 h 2194317"/>
                <a:gd name="connsiteX4" fmla="*/ 1004275 w 2521115"/>
                <a:gd name="connsiteY4" fmla="*/ 2099513 h 2194317"/>
                <a:gd name="connsiteX5" fmla="*/ 1942389 w 2521115"/>
                <a:gd name="connsiteY5" fmla="*/ 1394371 h 2194317"/>
                <a:gd name="connsiteX6" fmla="*/ 2485787 w 2521115"/>
                <a:gd name="connsiteY6" fmla="*/ 1013167 h 2194317"/>
                <a:gd name="connsiteX7" fmla="*/ 1730418 w 2521115"/>
                <a:gd name="connsiteY7" fmla="*/ 110643 h 2194317"/>
                <a:gd name="connsiteX8" fmla="*/ 842908 w 2521115"/>
                <a:gd name="connsiteY8" fmla="*/ 349307 h 2194317"/>
                <a:gd name="connsiteX0" fmla="*/ 842908 w 2430548"/>
                <a:gd name="connsiteY0" fmla="*/ 369267 h 2214277"/>
                <a:gd name="connsiteX1" fmla="*/ 197446 w 2430548"/>
                <a:gd name="connsiteY1" fmla="*/ 528377 h 2214277"/>
                <a:gd name="connsiteX2" fmla="*/ 197446 w 2430548"/>
                <a:gd name="connsiteY2" fmla="*/ 1323925 h 2214277"/>
                <a:gd name="connsiteX3" fmla="*/ 134472 w 2430548"/>
                <a:gd name="connsiteY3" fmla="*/ 1983153 h 2214277"/>
                <a:gd name="connsiteX4" fmla="*/ 1004275 w 2430548"/>
                <a:gd name="connsiteY4" fmla="*/ 2119473 h 2214277"/>
                <a:gd name="connsiteX5" fmla="*/ 1942389 w 2430548"/>
                <a:gd name="connsiteY5" fmla="*/ 1414331 h 2214277"/>
                <a:gd name="connsiteX6" fmla="*/ 2395219 w 2430548"/>
                <a:gd name="connsiteY6" fmla="*/ 1152886 h 2214277"/>
                <a:gd name="connsiteX7" fmla="*/ 1730418 w 2430548"/>
                <a:gd name="connsiteY7" fmla="*/ 130603 h 2214277"/>
                <a:gd name="connsiteX8" fmla="*/ 842908 w 2430548"/>
                <a:gd name="connsiteY8" fmla="*/ 369267 h 2214277"/>
                <a:gd name="connsiteX0" fmla="*/ 842908 w 2445642"/>
                <a:gd name="connsiteY0" fmla="*/ 369267 h 2199751"/>
                <a:gd name="connsiteX1" fmla="*/ 197446 w 2445642"/>
                <a:gd name="connsiteY1" fmla="*/ 528377 h 2199751"/>
                <a:gd name="connsiteX2" fmla="*/ 197446 w 2445642"/>
                <a:gd name="connsiteY2" fmla="*/ 1323925 h 2199751"/>
                <a:gd name="connsiteX3" fmla="*/ 134472 w 2445642"/>
                <a:gd name="connsiteY3" fmla="*/ 1983153 h 2199751"/>
                <a:gd name="connsiteX4" fmla="*/ 1004275 w 2445642"/>
                <a:gd name="connsiteY4" fmla="*/ 2119473 h 2199751"/>
                <a:gd name="connsiteX5" fmla="*/ 2032955 w 2445642"/>
                <a:gd name="connsiteY5" fmla="*/ 1501479 h 2199751"/>
                <a:gd name="connsiteX6" fmla="*/ 2395219 w 2445642"/>
                <a:gd name="connsiteY6" fmla="*/ 1152886 h 2199751"/>
                <a:gd name="connsiteX7" fmla="*/ 1730418 w 2445642"/>
                <a:gd name="connsiteY7" fmla="*/ 130603 h 2199751"/>
                <a:gd name="connsiteX8" fmla="*/ 842908 w 2445642"/>
                <a:gd name="connsiteY8" fmla="*/ 369267 h 2199751"/>
                <a:gd name="connsiteX0" fmla="*/ 842908 w 2355077"/>
                <a:gd name="connsiteY0" fmla="*/ 311167 h 2141653"/>
                <a:gd name="connsiteX1" fmla="*/ 197446 w 2355077"/>
                <a:gd name="connsiteY1" fmla="*/ 470277 h 2141653"/>
                <a:gd name="connsiteX2" fmla="*/ 197446 w 2355077"/>
                <a:gd name="connsiteY2" fmla="*/ 1265825 h 2141653"/>
                <a:gd name="connsiteX3" fmla="*/ 134472 w 2355077"/>
                <a:gd name="connsiteY3" fmla="*/ 1925053 h 2141653"/>
                <a:gd name="connsiteX4" fmla="*/ 1004275 w 2355077"/>
                <a:gd name="connsiteY4" fmla="*/ 2061373 h 2141653"/>
                <a:gd name="connsiteX5" fmla="*/ 2032955 w 2355077"/>
                <a:gd name="connsiteY5" fmla="*/ 1443379 h 2141653"/>
                <a:gd name="connsiteX6" fmla="*/ 2304654 w 2355077"/>
                <a:gd name="connsiteY6" fmla="*/ 746193 h 2141653"/>
                <a:gd name="connsiteX7" fmla="*/ 1730418 w 2355077"/>
                <a:gd name="connsiteY7" fmla="*/ 72503 h 2141653"/>
                <a:gd name="connsiteX8" fmla="*/ 842908 w 2355077"/>
                <a:gd name="connsiteY8" fmla="*/ 311167 h 2141653"/>
                <a:gd name="connsiteX0" fmla="*/ 842908 w 2370171"/>
                <a:gd name="connsiteY0" fmla="*/ 311168 h 2170703"/>
                <a:gd name="connsiteX1" fmla="*/ 197446 w 2370171"/>
                <a:gd name="connsiteY1" fmla="*/ 470278 h 2170703"/>
                <a:gd name="connsiteX2" fmla="*/ 197446 w 2370171"/>
                <a:gd name="connsiteY2" fmla="*/ 1265826 h 2170703"/>
                <a:gd name="connsiteX3" fmla="*/ 134472 w 2370171"/>
                <a:gd name="connsiteY3" fmla="*/ 1925054 h 2170703"/>
                <a:gd name="connsiteX4" fmla="*/ 1004275 w 2370171"/>
                <a:gd name="connsiteY4" fmla="*/ 2061374 h 2170703"/>
                <a:gd name="connsiteX5" fmla="*/ 2123521 w 2370171"/>
                <a:gd name="connsiteY5" fmla="*/ 1269084 h 2170703"/>
                <a:gd name="connsiteX6" fmla="*/ 2304654 w 2370171"/>
                <a:gd name="connsiteY6" fmla="*/ 746194 h 2170703"/>
                <a:gd name="connsiteX7" fmla="*/ 1730418 w 2370171"/>
                <a:gd name="connsiteY7" fmla="*/ 72504 h 2170703"/>
                <a:gd name="connsiteX8" fmla="*/ 842908 w 2370171"/>
                <a:gd name="connsiteY8" fmla="*/ 311168 h 2170703"/>
                <a:gd name="connsiteX0" fmla="*/ 842908 w 2355077"/>
                <a:gd name="connsiteY0" fmla="*/ 311168 h 2141653"/>
                <a:gd name="connsiteX1" fmla="*/ 197446 w 2355077"/>
                <a:gd name="connsiteY1" fmla="*/ 470278 h 2141653"/>
                <a:gd name="connsiteX2" fmla="*/ 197446 w 2355077"/>
                <a:gd name="connsiteY2" fmla="*/ 1265826 h 2141653"/>
                <a:gd name="connsiteX3" fmla="*/ 134472 w 2355077"/>
                <a:gd name="connsiteY3" fmla="*/ 1925054 h 2141653"/>
                <a:gd name="connsiteX4" fmla="*/ 1004275 w 2355077"/>
                <a:gd name="connsiteY4" fmla="*/ 2061374 h 2141653"/>
                <a:gd name="connsiteX5" fmla="*/ 2032955 w 2355077"/>
                <a:gd name="connsiteY5" fmla="*/ 1443381 h 2141653"/>
                <a:gd name="connsiteX6" fmla="*/ 2304654 w 2355077"/>
                <a:gd name="connsiteY6" fmla="*/ 746194 h 2141653"/>
                <a:gd name="connsiteX7" fmla="*/ 1730418 w 2355077"/>
                <a:gd name="connsiteY7" fmla="*/ 72504 h 2141653"/>
                <a:gd name="connsiteX8" fmla="*/ 842908 w 2355077"/>
                <a:gd name="connsiteY8" fmla="*/ 311168 h 2141653"/>
                <a:gd name="connsiteX0" fmla="*/ 842908 w 2355077"/>
                <a:gd name="connsiteY0" fmla="*/ 311168 h 2095739"/>
                <a:gd name="connsiteX1" fmla="*/ 197446 w 2355077"/>
                <a:gd name="connsiteY1" fmla="*/ 470278 h 2095739"/>
                <a:gd name="connsiteX2" fmla="*/ 197446 w 2355077"/>
                <a:gd name="connsiteY2" fmla="*/ 1265826 h 2095739"/>
                <a:gd name="connsiteX3" fmla="*/ 134472 w 2355077"/>
                <a:gd name="connsiteY3" fmla="*/ 1925054 h 2095739"/>
                <a:gd name="connsiteX4" fmla="*/ 1004275 w 2355077"/>
                <a:gd name="connsiteY4" fmla="*/ 2061374 h 2095739"/>
                <a:gd name="connsiteX5" fmla="*/ 1682216 w 2355077"/>
                <a:gd name="connsiteY5" fmla="*/ 1718863 h 2095739"/>
                <a:gd name="connsiteX6" fmla="*/ 2032955 w 2355077"/>
                <a:gd name="connsiteY6" fmla="*/ 1443381 h 2095739"/>
                <a:gd name="connsiteX7" fmla="*/ 2304654 w 2355077"/>
                <a:gd name="connsiteY7" fmla="*/ 746194 h 2095739"/>
                <a:gd name="connsiteX8" fmla="*/ 1730418 w 2355077"/>
                <a:gd name="connsiteY8" fmla="*/ 72504 h 2095739"/>
                <a:gd name="connsiteX9" fmla="*/ 842908 w 2355077"/>
                <a:gd name="connsiteY9" fmla="*/ 311168 h 2095739"/>
                <a:gd name="connsiteX0" fmla="*/ 842908 w 2355077"/>
                <a:gd name="connsiteY0" fmla="*/ 311168 h 2112603"/>
                <a:gd name="connsiteX1" fmla="*/ 197446 w 2355077"/>
                <a:gd name="connsiteY1" fmla="*/ 470278 h 2112603"/>
                <a:gd name="connsiteX2" fmla="*/ 197446 w 2355077"/>
                <a:gd name="connsiteY2" fmla="*/ 1265826 h 2112603"/>
                <a:gd name="connsiteX3" fmla="*/ 134472 w 2355077"/>
                <a:gd name="connsiteY3" fmla="*/ 1925054 h 2112603"/>
                <a:gd name="connsiteX4" fmla="*/ 1004275 w 2355077"/>
                <a:gd name="connsiteY4" fmla="*/ 2061374 h 2112603"/>
                <a:gd name="connsiteX5" fmla="*/ 1670691 w 2355077"/>
                <a:gd name="connsiteY5" fmla="*/ 1617678 h 2112603"/>
                <a:gd name="connsiteX6" fmla="*/ 2032955 w 2355077"/>
                <a:gd name="connsiteY6" fmla="*/ 1443381 h 2112603"/>
                <a:gd name="connsiteX7" fmla="*/ 2304654 w 2355077"/>
                <a:gd name="connsiteY7" fmla="*/ 746194 h 2112603"/>
                <a:gd name="connsiteX8" fmla="*/ 1730418 w 2355077"/>
                <a:gd name="connsiteY8" fmla="*/ 72504 h 2112603"/>
                <a:gd name="connsiteX9" fmla="*/ 842908 w 2355077"/>
                <a:gd name="connsiteY9" fmla="*/ 311168 h 2112603"/>
                <a:gd name="connsiteX0" fmla="*/ 842908 w 2370171"/>
                <a:gd name="connsiteY0" fmla="*/ 311168 h 2112603"/>
                <a:gd name="connsiteX1" fmla="*/ 197446 w 2370171"/>
                <a:gd name="connsiteY1" fmla="*/ 470278 h 2112603"/>
                <a:gd name="connsiteX2" fmla="*/ 197446 w 2370171"/>
                <a:gd name="connsiteY2" fmla="*/ 1265826 h 2112603"/>
                <a:gd name="connsiteX3" fmla="*/ 134472 w 2370171"/>
                <a:gd name="connsiteY3" fmla="*/ 1925054 h 2112603"/>
                <a:gd name="connsiteX4" fmla="*/ 1004275 w 2370171"/>
                <a:gd name="connsiteY4" fmla="*/ 2061374 h 2112603"/>
                <a:gd name="connsiteX5" fmla="*/ 1670691 w 2370171"/>
                <a:gd name="connsiteY5" fmla="*/ 1617678 h 2112603"/>
                <a:gd name="connsiteX6" fmla="*/ 2123521 w 2370171"/>
                <a:gd name="connsiteY6" fmla="*/ 1443382 h 2112603"/>
                <a:gd name="connsiteX7" fmla="*/ 2304654 w 2370171"/>
                <a:gd name="connsiteY7" fmla="*/ 746194 h 2112603"/>
                <a:gd name="connsiteX8" fmla="*/ 1730418 w 2370171"/>
                <a:gd name="connsiteY8" fmla="*/ 72504 h 2112603"/>
                <a:gd name="connsiteX9" fmla="*/ 842908 w 2370171"/>
                <a:gd name="connsiteY9" fmla="*/ 311168 h 211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70171" h="2112603">
                  <a:moveTo>
                    <a:pt x="842908" y="311168"/>
                  </a:moveTo>
                  <a:cubicBezTo>
                    <a:pt x="587413" y="377464"/>
                    <a:pt x="305023" y="311168"/>
                    <a:pt x="197446" y="470278"/>
                  </a:cubicBezTo>
                  <a:cubicBezTo>
                    <a:pt x="89869" y="629388"/>
                    <a:pt x="207942" y="1023363"/>
                    <a:pt x="197446" y="1265826"/>
                  </a:cubicBezTo>
                  <a:cubicBezTo>
                    <a:pt x="186950" y="1508289"/>
                    <a:pt x="0" y="1792463"/>
                    <a:pt x="134472" y="1925054"/>
                  </a:cubicBezTo>
                  <a:cubicBezTo>
                    <a:pt x="268944" y="2057645"/>
                    <a:pt x="748239" y="2112603"/>
                    <a:pt x="1004275" y="2061374"/>
                  </a:cubicBezTo>
                  <a:cubicBezTo>
                    <a:pt x="1260311" y="2010145"/>
                    <a:pt x="1484150" y="1720677"/>
                    <a:pt x="1670691" y="1617678"/>
                  </a:cubicBezTo>
                  <a:cubicBezTo>
                    <a:pt x="1857232" y="1514679"/>
                    <a:pt x="2017861" y="1588629"/>
                    <a:pt x="2123521" y="1443382"/>
                  </a:cubicBezTo>
                  <a:cubicBezTo>
                    <a:pt x="2229182" y="1298135"/>
                    <a:pt x="2370171" y="974674"/>
                    <a:pt x="2304654" y="746194"/>
                  </a:cubicBezTo>
                  <a:cubicBezTo>
                    <a:pt x="2239137" y="517714"/>
                    <a:pt x="1974042" y="145008"/>
                    <a:pt x="1730418" y="72504"/>
                  </a:cubicBezTo>
                  <a:cubicBezTo>
                    <a:pt x="1486794" y="0"/>
                    <a:pt x="1098403" y="244872"/>
                    <a:pt x="842908" y="311168"/>
                  </a:cubicBezTo>
                  <a:close/>
                </a:path>
              </a:pathLst>
            </a:custGeom>
            <a:noFill/>
            <a:ln w="28575">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8" name="Straight Arrow Connector 7"/>
            <p:cNvCxnSpPr/>
            <p:nvPr/>
          </p:nvCxnSpPr>
          <p:spPr>
            <a:xfrm>
              <a:off x="6577107" y="4172830"/>
              <a:ext cx="172819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922224" y="4851232"/>
              <a:ext cx="1332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7236296" y="4437112"/>
              <a:ext cx="36000" cy="28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36296" y="4448987"/>
              <a:ext cx="2880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6"/>
            </p:cNvCxnSpPr>
            <p:nvPr/>
          </p:nvCxnSpPr>
          <p:spPr>
            <a:xfrm>
              <a:off x="7452320" y="4653137"/>
              <a:ext cx="432048" cy="504055"/>
            </a:xfrm>
            <a:prstGeom prst="line">
              <a:avLst/>
            </a:prstGeom>
            <a:ln w="1905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440445" y="4701458"/>
              <a:ext cx="0" cy="576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a:off x="7806579" y="4311511"/>
              <a:ext cx="0" cy="612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020272" y="4139788"/>
              <a:ext cx="432048" cy="369332"/>
            </a:xfrm>
            <a:prstGeom prst="rect">
              <a:avLst/>
            </a:prstGeom>
            <a:noFill/>
          </p:spPr>
          <p:txBody>
            <a:bodyPr wrap="square" rtlCol="0">
              <a:spAutoFit/>
            </a:bodyPr>
            <a:lstStyle/>
            <a:p>
              <a:r>
                <a:rPr lang="en-US" b="1" dirty="0" smtClean="0">
                  <a:solidFill>
                    <a:srgbClr val="0070C0"/>
                  </a:solidFill>
                </a:rPr>
                <a:t>p</a:t>
              </a:r>
              <a:endParaRPr lang="en-US" b="1" dirty="0">
                <a:solidFill>
                  <a:srgbClr val="0070C0"/>
                </a:solidFill>
              </a:endParaRPr>
            </a:p>
          </p:txBody>
        </p:sp>
        <p:sp>
          <p:nvSpPr>
            <p:cNvPr id="16" name="TextBox 15"/>
            <p:cNvSpPr txBox="1"/>
            <p:nvPr/>
          </p:nvSpPr>
          <p:spPr>
            <a:xfrm>
              <a:off x="7500578" y="4268588"/>
              <a:ext cx="432048" cy="369332"/>
            </a:xfrm>
            <a:prstGeom prst="rect">
              <a:avLst/>
            </a:prstGeom>
            <a:noFill/>
          </p:spPr>
          <p:txBody>
            <a:bodyPr wrap="square" rtlCol="0">
              <a:spAutoFit/>
            </a:bodyPr>
            <a:lstStyle/>
            <a:p>
              <a:r>
                <a:rPr lang="en-US" b="1" dirty="0" smtClean="0">
                  <a:solidFill>
                    <a:srgbClr val="0070C0"/>
                  </a:solidFill>
                </a:rPr>
                <a:t>B</a:t>
              </a:r>
              <a:endParaRPr lang="en-US" b="1" dirty="0">
                <a:solidFill>
                  <a:srgbClr val="0070C0"/>
                </a:solidFill>
              </a:endParaRPr>
            </a:p>
          </p:txBody>
        </p:sp>
        <p:sp>
          <p:nvSpPr>
            <p:cNvPr id="17" name="TextBox 16"/>
            <p:cNvSpPr txBox="1"/>
            <p:nvPr/>
          </p:nvSpPr>
          <p:spPr>
            <a:xfrm>
              <a:off x="7079647" y="4665769"/>
              <a:ext cx="432048" cy="369332"/>
            </a:xfrm>
            <a:prstGeom prst="rect">
              <a:avLst/>
            </a:prstGeom>
            <a:noFill/>
          </p:spPr>
          <p:txBody>
            <a:bodyPr wrap="square" rtlCol="0">
              <a:spAutoFit/>
            </a:bodyPr>
            <a:lstStyle/>
            <a:p>
              <a:r>
                <a:rPr lang="en-US" b="1" dirty="0" smtClean="0">
                  <a:solidFill>
                    <a:srgbClr val="0070C0"/>
                  </a:solidFill>
                </a:rPr>
                <a:t>C</a:t>
              </a:r>
              <a:endParaRPr lang="en-US" b="1" dirty="0">
                <a:solidFill>
                  <a:srgbClr val="0070C0"/>
                </a:solidFill>
              </a:endParaRPr>
            </a:p>
          </p:txBody>
        </p:sp>
        <p:sp>
          <p:nvSpPr>
            <p:cNvPr id="18" name="TextBox 17"/>
            <p:cNvSpPr txBox="1"/>
            <p:nvPr/>
          </p:nvSpPr>
          <p:spPr>
            <a:xfrm>
              <a:off x="6347692" y="5373216"/>
              <a:ext cx="432048" cy="369332"/>
            </a:xfrm>
            <a:prstGeom prst="rect">
              <a:avLst/>
            </a:prstGeom>
            <a:noFill/>
          </p:spPr>
          <p:txBody>
            <a:bodyPr wrap="square" rtlCol="0">
              <a:spAutoFit/>
            </a:bodyPr>
            <a:lstStyle/>
            <a:p>
              <a:r>
                <a:rPr lang="en-US" b="1" dirty="0" smtClean="0">
                  <a:solidFill>
                    <a:srgbClr val="0070C0"/>
                  </a:solidFill>
                </a:rPr>
                <a:t>y</a:t>
              </a:r>
              <a:endParaRPr lang="en-US" b="1" dirty="0">
                <a:solidFill>
                  <a:srgbClr val="0070C0"/>
                </a:solidFill>
              </a:endParaRPr>
            </a:p>
          </p:txBody>
        </p:sp>
        <p:sp>
          <p:nvSpPr>
            <p:cNvPr id="19" name="TextBox 18"/>
            <p:cNvSpPr txBox="1"/>
            <p:nvPr/>
          </p:nvSpPr>
          <p:spPr>
            <a:xfrm>
              <a:off x="7739594" y="5084426"/>
              <a:ext cx="432048" cy="369332"/>
            </a:xfrm>
            <a:prstGeom prst="rect">
              <a:avLst/>
            </a:prstGeom>
            <a:noFill/>
          </p:spPr>
          <p:txBody>
            <a:bodyPr wrap="square" rtlCol="0">
              <a:spAutoFit/>
            </a:bodyPr>
            <a:lstStyle/>
            <a:p>
              <a:r>
                <a:rPr lang="en-US" b="1" dirty="0" smtClean="0">
                  <a:solidFill>
                    <a:srgbClr val="00B050"/>
                  </a:solidFill>
                </a:rPr>
                <a:t>N</a:t>
              </a:r>
              <a:endParaRPr lang="en-US" b="1" dirty="0">
                <a:solidFill>
                  <a:srgbClr val="00B050"/>
                </a:solidFill>
              </a:endParaRPr>
            </a:p>
          </p:txBody>
        </p:sp>
        <p:graphicFrame>
          <p:nvGraphicFramePr>
            <p:cNvPr id="20" name="Object 3"/>
            <p:cNvGraphicFramePr>
              <a:graphicFrameLocks noChangeAspect="1"/>
            </p:cNvGraphicFramePr>
            <p:nvPr/>
          </p:nvGraphicFramePr>
          <p:xfrm>
            <a:off x="8088517" y="4425237"/>
            <a:ext cx="325438" cy="323850"/>
          </p:xfrm>
          <a:graphic>
            <a:graphicData uri="http://schemas.openxmlformats.org/presentationml/2006/ole">
              <p:oleObj spid="_x0000_s80898" name="Equation" r:id="rId3" imgW="139680" imgH="164880" progId="Equation.3">
                <p:embed/>
              </p:oleObj>
            </a:graphicData>
          </a:graphic>
        </p:graphicFrame>
        <p:graphicFrame>
          <p:nvGraphicFramePr>
            <p:cNvPr id="21" name="Object 3"/>
            <p:cNvGraphicFramePr>
              <a:graphicFrameLocks noChangeAspect="1"/>
            </p:cNvGraphicFramePr>
            <p:nvPr/>
          </p:nvGraphicFramePr>
          <p:xfrm>
            <a:off x="7308850" y="5276850"/>
            <a:ext cx="325438" cy="373063"/>
          </p:xfrm>
          <a:graphic>
            <a:graphicData uri="http://schemas.openxmlformats.org/presentationml/2006/ole">
              <p:oleObj spid="_x0000_s80899" name="Equation" r:id="rId4" imgW="139680" imgH="190440" progId="Equation.3">
                <p:embed/>
              </p:oleObj>
            </a:graphicData>
          </a:graphic>
        </p:graphicFrame>
      </p:grpSp>
      <p:grpSp>
        <p:nvGrpSpPr>
          <p:cNvPr id="55" name="Group 54"/>
          <p:cNvGrpSpPr/>
          <p:nvPr/>
        </p:nvGrpSpPr>
        <p:grpSpPr>
          <a:xfrm>
            <a:off x="683568" y="548680"/>
            <a:ext cx="4104456" cy="3118578"/>
            <a:chOff x="683568" y="814478"/>
            <a:chExt cx="4104456" cy="3118578"/>
          </a:xfrm>
        </p:grpSpPr>
        <p:grpSp>
          <p:nvGrpSpPr>
            <p:cNvPr id="22" name="Group 21"/>
            <p:cNvGrpSpPr/>
            <p:nvPr/>
          </p:nvGrpSpPr>
          <p:grpSpPr>
            <a:xfrm>
              <a:off x="1092624" y="814478"/>
              <a:ext cx="3695400" cy="3118578"/>
              <a:chOff x="156520" y="3694798"/>
              <a:chExt cx="3695400" cy="3118578"/>
            </a:xfrm>
          </p:grpSpPr>
          <p:sp>
            <p:nvSpPr>
              <p:cNvPr id="23" name="Right Triangle 22"/>
              <p:cNvSpPr/>
              <p:nvPr/>
            </p:nvSpPr>
            <p:spPr>
              <a:xfrm flipV="1">
                <a:off x="1403648" y="4941296"/>
                <a:ext cx="2016000" cy="1152000"/>
              </a:xfrm>
              <a:prstGeom prst="rtTriangl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H="1">
                <a:off x="1619672" y="4797280"/>
                <a:ext cx="12600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a:off x="851382" y="5530041"/>
                <a:ext cx="8640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a:off x="1835736" y="4376939"/>
                <a:ext cx="720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03927" y="5575809"/>
                <a:ext cx="720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411648" y="5517232"/>
                <a:ext cx="720192" cy="720000"/>
              </a:xfrm>
              <a:prstGeom prst="line">
                <a:avLst/>
              </a:prstGeom>
              <a:ln w="28575">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460018" y="5517232"/>
                <a:ext cx="936000" cy="0"/>
              </a:xfrm>
              <a:prstGeom prst="straightConnector1">
                <a:avLst/>
              </a:prstGeom>
              <a:ln w="38100">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a:off x="1919252" y="6020857"/>
                <a:ext cx="936000" cy="0"/>
              </a:xfrm>
              <a:prstGeom prst="straightConnector1">
                <a:avLst/>
              </a:prstGeom>
              <a:ln w="38100">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1" name="Object 3"/>
              <p:cNvGraphicFramePr>
                <a:graphicFrameLocks noChangeAspect="1"/>
              </p:cNvGraphicFramePr>
              <p:nvPr/>
            </p:nvGraphicFramePr>
            <p:xfrm>
              <a:off x="2075470" y="6440313"/>
              <a:ext cx="325438" cy="373063"/>
            </p:xfrm>
            <a:graphic>
              <a:graphicData uri="http://schemas.openxmlformats.org/presentationml/2006/ole">
                <p:oleObj spid="_x0000_s80900" name="Equation" r:id="rId5" imgW="139680" imgH="190440" progId="Equation.3">
                  <p:embed/>
                </p:oleObj>
              </a:graphicData>
            </a:graphic>
          </p:graphicFrame>
          <p:graphicFrame>
            <p:nvGraphicFramePr>
              <p:cNvPr id="32" name="Object 3"/>
              <p:cNvGraphicFramePr>
                <a:graphicFrameLocks noChangeAspect="1"/>
              </p:cNvGraphicFramePr>
              <p:nvPr/>
            </p:nvGraphicFramePr>
            <p:xfrm>
              <a:off x="3370591" y="5325566"/>
              <a:ext cx="325438" cy="323850"/>
            </p:xfrm>
            <a:graphic>
              <a:graphicData uri="http://schemas.openxmlformats.org/presentationml/2006/ole">
                <p:oleObj spid="_x0000_s80901" name="Equation" r:id="rId6" imgW="139680" imgH="164880" progId="Equation.3">
                  <p:embed/>
                </p:oleObj>
              </a:graphicData>
            </a:graphic>
          </p:graphicFrame>
          <p:sp>
            <p:nvSpPr>
              <p:cNvPr id="33" name="TextBox 32"/>
              <p:cNvSpPr txBox="1"/>
              <p:nvPr/>
            </p:nvSpPr>
            <p:spPr>
              <a:xfrm>
                <a:off x="3022691" y="6186630"/>
                <a:ext cx="432048" cy="369332"/>
              </a:xfrm>
              <a:prstGeom prst="rect">
                <a:avLst/>
              </a:prstGeom>
              <a:noFill/>
            </p:spPr>
            <p:txBody>
              <a:bodyPr wrap="square" rtlCol="0">
                <a:spAutoFit/>
              </a:bodyPr>
              <a:lstStyle/>
              <a:p>
                <a:r>
                  <a:rPr lang="en-US" b="1" dirty="0" smtClean="0">
                    <a:solidFill>
                      <a:srgbClr val="00B050"/>
                    </a:solidFill>
                  </a:rPr>
                  <a:t>N</a:t>
                </a:r>
                <a:endParaRPr lang="en-US" b="1" dirty="0">
                  <a:solidFill>
                    <a:srgbClr val="00B050"/>
                  </a:solidFill>
                </a:endParaRPr>
              </a:p>
            </p:txBody>
          </p:sp>
          <p:sp>
            <p:nvSpPr>
              <p:cNvPr id="34" name="TextBox 33"/>
              <p:cNvSpPr txBox="1"/>
              <p:nvPr/>
            </p:nvSpPr>
            <p:spPr>
              <a:xfrm>
                <a:off x="2267744" y="4881793"/>
                <a:ext cx="432048" cy="369332"/>
              </a:xfrm>
              <a:prstGeom prst="rect">
                <a:avLst/>
              </a:prstGeom>
              <a:noFill/>
            </p:spPr>
            <p:txBody>
              <a:bodyPr wrap="square" rtlCol="0">
                <a:spAutoFit/>
              </a:bodyPr>
              <a:lstStyle/>
              <a:p>
                <a:r>
                  <a:rPr lang="en-US" b="1" dirty="0" err="1" smtClean="0"/>
                  <a:t>dx</a:t>
                </a:r>
                <a:endParaRPr lang="en-US" b="1" dirty="0"/>
              </a:p>
            </p:txBody>
          </p:sp>
          <p:sp>
            <p:nvSpPr>
              <p:cNvPr id="35" name="TextBox 34"/>
              <p:cNvSpPr txBox="1"/>
              <p:nvPr/>
            </p:nvSpPr>
            <p:spPr>
              <a:xfrm>
                <a:off x="1353874" y="5230716"/>
                <a:ext cx="432048" cy="369332"/>
              </a:xfrm>
              <a:prstGeom prst="rect">
                <a:avLst/>
              </a:prstGeom>
              <a:noFill/>
            </p:spPr>
            <p:txBody>
              <a:bodyPr wrap="square" rtlCol="0">
                <a:spAutoFit/>
              </a:bodyPr>
              <a:lstStyle/>
              <a:p>
                <a:r>
                  <a:rPr lang="en-US" b="1" dirty="0" err="1" smtClean="0"/>
                  <a:t>dy</a:t>
                </a:r>
                <a:endParaRPr lang="en-US" b="1" dirty="0"/>
              </a:p>
            </p:txBody>
          </p:sp>
          <p:sp>
            <p:nvSpPr>
              <p:cNvPr id="36" name="TextBox 35"/>
              <p:cNvSpPr txBox="1"/>
              <p:nvPr/>
            </p:nvSpPr>
            <p:spPr>
              <a:xfrm>
                <a:off x="1955962" y="5300450"/>
                <a:ext cx="432048" cy="369332"/>
              </a:xfrm>
              <a:prstGeom prst="rect">
                <a:avLst/>
              </a:prstGeom>
              <a:noFill/>
            </p:spPr>
            <p:txBody>
              <a:bodyPr wrap="square" rtlCol="0">
                <a:spAutoFit/>
              </a:bodyPr>
              <a:lstStyle/>
              <a:p>
                <a:r>
                  <a:rPr lang="en-US" b="1" dirty="0" err="1" smtClean="0"/>
                  <a:t>ds</a:t>
                </a:r>
                <a:endParaRPr lang="en-US" b="1" dirty="0"/>
              </a:p>
            </p:txBody>
          </p:sp>
          <p:sp>
            <p:nvSpPr>
              <p:cNvPr id="37" name="TextBox 36"/>
              <p:cNvSpPr txBox="1"/>
              <p:nvPr/>
            </p:nvSpPr>
            <p:spPr>
              <a:xfrm>
                <a:off x="1174233" y="4688761"/>
                <a:ext cx="432048" cy="369332"/>
              </a:xfrm>
              <a:prstGeom prst="rect">
                <a:avLst/>
              </a:prstGeom>
              <a:noFill/>
            </p:spPr>
            <p:txBody>
              <a:bodyPr wrap="square" rtlCol="0">
                <a:spAutoFit/>
              </a:bodyPr>
              <a:lstStyle/>
              <a:p>
                <a:r>
                  <a:rPr lang="en-US" b="1" dirty="0" smtClean="0">
                    <a:solidFill>
                      <a:srgbClr val="0070C0"/>
                    </a:solidFill>
                  </a:rPr>
                  <a:t>P</a:t>
                </a:r>
                <a:endParaRPr lang="en-US" b="1" dirty="0">
                  <a:solidFill>
                    <a:srgbClr val="0070C0"/>
                  </a:solidFill>
                </a:endParaRPr>
              </a:p>
            </p:txBody>
          </p:sp>
          <p:sp>
            <p:nvSpPr>
              <p:cNvPr id="38" name="TextBox 37"/>
              <p:cNvSpPr txBox="1"/>
              <p:nvPr/>
            </p:nvSpPr>
            <p:spPr>
              <a:xfrm>
                <a:off x="3419872" y="4725144"/>
                <a:ext cx="432048" cy="369332"/>
              </a:xfrm>
              <a:prstGeom prst="rect">
                <a:avLst/>
              </a:prstGeom>
              <a:noFill/>
            </p:spPr>
            <p:txBody>
              <a:bodyPr wrap="square" rtlCol="0">
                <a:spAutoFit/>
              </a:bodyPr>
              <a:lstStyle/>
              <a:p>
                <a:r>
                  <a:rPr lang="en-US" b="1" dirty="0" smtClean="0">
                    <a:solidFill>
                      <a:srgbClr val="0070C0"/>
                    </a:solidFill>
                  </a:rPr>
                  <a:t>B</a:t>
                </a:r>
                <a:endParaRPr lang="en-US" b="1" dirty="0">
                  <a:solidFill>
                    <a:srgbClr val="0070C0"/>
                  </a:solidFill>
                </a:endParaRPr>
              </a:p>
            </p:txBody>
          </p:sp>
          <p:sp>
            <p:nvSpPr>
              <p:cNvPr id="39" name="TextBox 38"/>
              <p:cNvSpPr txBox="1"/>
              <p:nvPr/>
            </p:nvSpPr>
            <p:spPr>
              <a:xfrm>
                <a:off x="1187624" y="6021288"/>
                <a:ext cx="432048" cy="369332"/>
              </a:xfrm>
              <a:prstGeom prst="rect">
                <a:avLst/>
              </a:prstGeom>
              <a:noFill/>
            </p:spPr>
            <p:txBody>
              <a:bodyPr wrap="square" rtlCol="0">
                <a:spAutoFit/>
              </a:bodyPr>
              <a:lstStyle/>
              <a:p>
                <a:r>
                  <a:rPr lang="en-US" b="1" dirty="0" smtClean="0">
                    <a:solidFill>
                      <a:srgbClr val="0070C0"/>
                    </a:solidFill>
                  </a:rPr>
                  <a:t>C</a:t>
                </a:r>
                <a:endParaRPr lang="en-US" b="1" dirty="0">
                  <a:solidFill>
                    <a:srgbClr val="0070C0"/>
                  </a:solidFill>
                </a:endParaRPr>
              </a:p>
            </p:txBody>
          </p:sp>
          <p:sp>
            <p:nvSpPr>
              <p:cNvPr id="40" name="Arc 39"/>
              <p:cNvSpPr/>
              <p:nvPr/>
            </p:nvSpPr>
            <p:spPr>
              <a:xfrm rot="3018419">
                <a:off x="2148347" y="5309704"/>
                <a:ext cx="648000" cy="540000"/>
              </a:xfrm>
              <a:prstGeom prst="arc">
                <a:avLst>
                  <a:gd name="adj1" fmla="val 17873542"/>
                  <a:gd name="adj2" fmla="val 21265608"/>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4288409">
                <a:off x="2029468" y="5343354"/>
                <a:ext cx="648000" cy="540000"/>
              </a:xfrm>
              <a:prstGeom prst="arc">
                <a:avLst>
                  <a:gd name="adj1" fmla="val 18768517"/>
                  <a:gd name="adj2" fmla="val 721560"/>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2411760" y="5805264"/>
                <a:ext cx="432048" cy="369332"/>
              </a:xfrm>
              <a:prstGeom prst="rect">
                <a:avLst/>
              </a:prstGeom>
              <a:noFill/>
            </p:spPr>
            <p:txBody>
              <a:bodyPr wrap="square" rtlCol="0">
                <a:spAutoFit/>
              </a:bodyPr>
              <a:lstStyle/>
              <a:p>
                <a:r>
                  <a:rPr lang="en-US" b="1" dirty="0" smtClean="0">
                    <a:solidFill>
                      <a:srgbClr val="0070C0"/>
                    </a:solidFill>
                    <a:sym typeface="Symbol"/>
                  </a:rPr>
                  <a:t></a:t>
                </a:r>
                <a:endParaRPr lang="en-US" b="1" dirty="0">
                  <a:solidFill>
                    <a:srgbClr val="0070C0"/>
                  </a:solidFill>
                </a:endParaRPr>
              </a:p>
            </p:txBody>
          </p:sp>
          <p:sp>
            <p:nvSpPr>
              <p:cNvPr id="43" name="TextBox 42"/>
              <p:cNvSpPr txBox="1"/>
              <p:nvPr/>
            </p:nvSpPr>
            <p:spPr>
              <a:xfrm>
                <a:off x="2771800" y="5517232"/>
                <a:ext cx="432048" cy="369332"/>
              </a:xfrm>
              <a:prstGeom prst="rect">
                <a:avLst/>
              </a:prstGeom>
              <a:noFill/>
            </p:spPr>
            <p:txBody>
              <a:bodyPr wrap="square" rtlCol="0">
                <a:spAutoFit/>
              </a:bodyPr>
              <a:lstStyle/>
              <a:p>
                <a:r>
                  <a:rPr lang="en-US" b="1" dirty="0" smtClean="0">
                    <a:solidFill>
                      <a:srgbClr val="0070C0"/>
                    </a:solidFill>
                    <a:sym typeface="Symbol"/>
                  </a:rPr>
                  <a:t></a:t>
                </a:r>
                <a:endParaRPr lang="en-US" b="1" dirty="0">
                  <a:solidFill>
                    <a:srgbClr val="0070C0"/>
                  </a:solidFill>
                </a:endParaRPr>
              </a:p>
            </p:txBody>
          </p:sp>
          <p:sp>
            <p:nvSpPr>
              <p:cNvPr id="44" name="TextBox 43"/>
              <p:cNvSpPr txBox="1"/>
              <p:nvPr/>
            </p:nvSpPr>
            <p:spPr>
              <a:xfrm>
                <a:off x="2046414" y="3694798"/>
                <a:ext cx="432048" cy="400110"/>
              </a:xfrm>
              <a:prstGeom prst="rect">
                <a:avLst/>
              </a:prstGeom>
              <a:noFill/>
            </p:spPr>
            <p:txBody>
              <a:bodyPr wrap="square" rtlCol="0">
                <a:spAutoFit/>
              </a:bodyPr>
              <a:lstStyle/>
              <a:p>
                <a:r>
                  <a:rPr lang="en-US" sz="2000" b="1" dirty="0" smtClean="0">
                    <a:solidFill>
                      <a:srgbClr val="FF0000"/>
                    </a:solidFill>
                    <a:sym typeface="Symbol"/>
                  </a:rPr>
                  <a:t></a:t>
                </a:r>
                <a:r>
                  <a:rPr lang="en-US" sz="2000" b="1" baseline="-25000" dirty="0" smtClean="0">
                    <a:solidFill>
                      <a:srgbClr val="FF0000"/>
                    </a:solidFill>
                    <a:sym typeface="Symbol"/>
                  </a:rPr>
                  <a:t>y</a:t>
                </a:r>
                <a:endParaRPr lang="en-US" sz="2000" b="1" baseline="-25000" dirty="0">
                  <a:solidFill>
                    <a:srgbClr val="FF0000"/>
                  </a:solidFill>
                </a:endParaRPr>
              </a:p>
            </p:txBody>
          </p:sp>
          <p:sp>
            <p:nvSpPr>
              <p:cNvPr id="45" name="TextBox 44"/>
              <p:cNvSpPr txBox="1"/>
              <p:nvPr/>
            </p:nvSpPr>
            <p:spPr>
              <a:xfrm>
                <a:off x="156520" y="5373216"/>
                <a:ext cx="432048" cy="400110"/>
              </a:xfrm>
              <a:prstGeom prst="rect">
                <a:avLst/>
              </a:prstGeom>
              <a:noFill/>
            </p:spPr>
            <p:txBody>
              <a:bodyPr wrap="square" rtlCol="0">
                <a:spAutoFit/>
              </a:bodyPr>
              <a:lstStyle/>
              <a:p>
                <a:r>
                  <a:rPr lang="en-US" sz="2000" b="1" dirty="0" smtClean="0">
                    <a:solidFill>
                      <a:srgbClr val="FF0000"/>
                    </a:solidFill>
                    <a:sym typeface="Symbol"/>
                  </a:rPr>
                  <a:t></a:t>
                </a:r>
                <a:r>
                  <a:rPr lang="en-US" sz="2000" b="1" baseline="-25000" dirty="0" smtClean="0">
                    <a:solidFill>
                      <a:srgbClr val="FF0000"/>
                    </a:solidFill>
                    <a:sym typeface="Symbol"/>
                  </a:rPr>
                  <a:t>x</a:t>
                </a:r>
                <a:endParaRPr lang="en-US" sz="2000" b="1" baseline="-25000" dirty="0">
                  <a:solidFill>
                    <a:srgbClr val="FF0000"/>
                  </a:solidFill>
                </a:endParaRPr>
              </a:p>
            </p:txBody>
          </p:sp>
          <p:sp>
            <p:nvSpPr>
              <p:cNvPr id="46" name="TextBox 45"/>
              <p:cNvSpPr txBox="1"/>
              <p:nvPr/>
            </p:nvSpPr>
            <p:spPr>
              <a:xfrm>
                <a:off x="1259632" y="4365104"/>
                <a:ext cx="504056" cy="400110"/>
              </a:xfrm>
              <a:prstGeom prst="rect">
                <a:avLst/>
              </a:prstGeom>
              <a:noFill/>
            </p:spPr>
            <p:txBody>
              <a:bodyPr wrap="square" rtlCol="0">
                <a:spAutoFit/>
              </a:bodyPr>
              <a:lstStyle/>
              <a:p>
                <a:r>
                  <a:rPr lang="en-US" sz="2000" b="1" dirty="0" smtClean="0">
                    <a:solidFill>
                      <a:srgbClr val="00B050"/>
                    </a:solidFill>
                    <a:sym typeface="Symbol"/>
                  </a:rPr>
                  <a:t></a:t>
                </a:r>
                <a:r>
                  <a:rPr lang="en-US" sz="2000" b="1" baseline="-25000" dirty="0" err="1" smtClean="0">
                    <a:solidFill>
                      <a:srgbClr val="00B050"/>
                    </a:solidFill>
                    <a:sym typeface="Symbol"/>
                  </a:rPr>
                  <a:t>xy</a:t>
                </a:r>
                <a:endParaRPr lang="en-US" sz="2000" b="1" baseline="-25000" dirty="0">
                  <a:solidFill>
                    <a:srgbClr val="00B050"/>
                  </a:solidFill>
                </a:endParaRPr>
              </a:p>
            </p:txBody>
          </p:sp>
          <p:sp>
            <p:nvSpPr>
              <p:cNvPr id="47" name="TextBox 46"/>
              <p:cNvSpPr txBox="1"/>
              <p:nvPr/>
            </p:nvSpPr>
            <p:spPr>
              <a:xfrm>
                <a:off x="814951" y="4881035"/>
                <a:ext cx="504056" cy="400110"/>
              </a:xfrm>
              <a:prstGeom prst="rect">
                <a:avLst/>
              </a:prstGeom>
              <a:noFill/>
            </p:spPr>
            <p:txBody>
              <a:bodyPr wrap="square" rtlCol="0">
                <a:spAutoFit/>
              </a:bodyPr>
              <a:lstStyle/>
              <a:p>
                <a:r>
                  <a:rPr lang="en-US" sz="2000" b="1" dirty="0" smtClean="0">
                    <a:solidFill>
                      <a:srgbClr val="00B050"/>
                    </a:solidFill>
                    <a:sym typeface="Symbol"/>
                  </a:rPr>
                  <a:t></a:t>
                </a:r>
                <a:r>
                  <a:rPr lang="en-US" sz="2000" b="1" baseline="-25000" dirty="0" err="1" smtClean="0">
                    <a:solidFill>
                      <a:srgbClr val="00B050"/>
                    </a:solidFill>
                    <a:sym typeface="Symbol"/>
                  </a:rPr>
                  <a:t>xy</a:t>
                </a:r>
                <a:endParaRPr lang="en-US" sz="2000" b="1" baseline="-25000" dirty="0">
                  <a:solidFill>
                    <a:srgbClr val="00B050"/>
                  </a:solidFill>
                </a:endParaRPr>
              </a:p>
            </p:txBody>
          </p:sp>
        </p:grpSp>
        <p:grpSp>
          <p:nvGrpSpPr>
            <p:cNvPr id="54" name="Group 53"/>
            <p:cNvGrpSpPr/>
            <p:nvPr/>
          </p:nvGrpSpPr>
          <p:grpSpPr>
            <a:xfrm>
              <a:off x="683568" y="884970"/>
              <a:ext cx="1645067" cy="1557843"/>
              <a:chOff x="683568" y="884970"/>
              <a:chExt cx="1645067" cy="1557843"/>
            </a:xfrm>
          </p:grpSpPr>
          <p:cxnSp>
            <p:nvCxnSpPr>
              <p:cNvPr id="49" name="Straight Arrow Connector 48"/>
              <p:cNvCxnSpPr/>
              <p:nvPr/>
            </p:nvCxnSpPr>
            <p:spPr>
              <a:xfrm>
                <a:off x="827584" y="1052736"/>
                <a:ext cx="12600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27584" y="1052736"/>
                <a:ext cx="0" cy="108012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040603" y="884970"/>
                <a:ext cx="288032" cy="369332"/>
              </a:xfrm>
              <a:prstGeom prst="rect">
                <a:avLst/>
              </a:prstGeom>
              <a:noFill/>
            </p:spPr>
            <p:txBody>
              <a:bodyPr wrap="square" rtlCol="0">
                <a:spAutoFit/>
              </a:bodyPr>
              <a:lstStyle/>
              <a:p>
                <a:r>
                  <a:rPr lang="en-US" b="1" dirty="0" smtClean="0">
                    <a:solidFill>
                      <a:srgbClr val="0070C0"/>
                    </a:solidFill>
                  </a:rPr>
                  <a:t>x</a:t>
                </a:r>
                <a:endParaRPr lang="en-US" b="1" dirty="0">
                  <a:solidFill>
                    <a:srgbClr val="0070C0"/>
                  </a:solidFill>
                </a:endParaRPr>
              </a:p>
            </p:txBody>
          </p:sp>
          <p:sp>
            <p:nvSpPr>
              <p:cNvPr id="53" name="TextBox 52"/>
              <p:cNvSpPr txBox="1"/>
              <p:nvPr/>
            </p:nvSpPr>
            <p:spPr>
              <a:xfrm>
                <a:off x="683568" y="2073481"/>
                <a:ext cx="288032" cy="369332"/>
              </a:xfrm>
              <a:prstGeom prst="rect">
                <a:avLst/>
              </a:prstGeom>
              <a:noFill/>
            </p:spPr>
            <p:txBody>
              <a:bodyPr wrap="square" rtlCol="0">
                <a:spAutoFit/>
              </a:bodyPr>
              <a:lstStyle/>
              <a:p>
                <a:r>
                  <a:rPr lang="en-US" b="1" dirty="0" smtClean="0">
                    <a:solidFill>
                      <a:srgbClr val="0070C0"/>
                    </a:solidFill>
                  </a:rPr>
                  <a:t>y</a:t>
                </a:r>
                <a:endParaRPr lang="en-US" b="1" dirty="0">
                  <a:solidFill>
                    <a:srgbClr val="0070C0"/>
                  </a:solidFill>
                </a:endParaRPr>
              </a:p>
            </p:txBody>
          </p:sp>
        </p:grpSp>
      </p:grpSp>
      <p:grpSp>
        <p:nvGrpSpPr>
          <p:cNvPr id="64" name="Group 63"/>
          <p:cNvGrpSpPr/>
          <p:nvPr/>
        </p:nvGrpSpPr>
        <p:grpSpPr>
          <a:xfrm>
            <a:off x="755576" y="3668774"/>
            <a:ext cx="7416824" cy="923330"/>
            <a:chOff x="755576" y="4077072"/>
            <a:chExt cx="7416824" cy="923330"/>
          </a:xfrm>
        </p:grpSpPr>
        <p:sp>
          <p:nvSpPr>
            <p:cNvPr id="57" name="TextBox 56"/>
            <p:cNvSpPr txBox="1"/>
            <p:nvPr/>
          </p:nvSpPr>
          <p:spPr>
            <a:xfrm>
              <a:off x="755576" y="4077072"/>
              <a:ext cx="7416824" cy="923330"/>
            </a:xfrm>
            <a:prstGeom prst="rect">
              <a:avLst/>
            </a:prstGeom>
            <a:noFill/>
          </p:spPr>
          <p:txBody>
            <a:bodyPr wrap="square" rtlCol="0">
              <a:spAutoFit/>
            </a:bodyPr>
            <a:lstStyle/>
            <a:p>
              <a:r>
                <a:rPr lang="en-US" b="1" dirty="0" smtClean="0">
                  <a:solidFill>
                    <a:srgbClr val="0070C0"/>
                  </a:solidFill>
                </a:rPr>
                <a:t>Taking the small triangular prism PBC so that the side BC coincides with the boundary of the body, and denoting by     and     the components of the surface forces by unit area, then </a:t>
              </a:r>
              <a:endParaRPr lang="en-US" b="1" dirty="0">
                <a:solidFill>
                  <a:srgbClr val="0070C0"/>
                </a:solidFill>
              </a:endParaRPr>
            </a:p>
          </p:txBody>
        </p:sp>
        <p:grpSp>
          <p:nvGrpSpPr>
            <p:cNvPr id="63" name="Group 62"/>
            <p:cNvGrpSpPr/>
            <p:nvPr/>
          </p:nvGrpSpPr>
          <p:grpSpPr>
            <a:xfrm>
              <a:off x="4527524" y="4381206"/>
              <a:ext cx="824689" cy="334338"/>
              <a:chOff x="4527524" y="4381206"/>
              <a:chExt cx="824689" cy="334338"/>
            </a:xfrm>
          </p:grpSpPr>
          <p:graphicFrame>
            <p:nvGraphicFramePr>
              <p:cNvPr id="58" name="Object 57"/>
              <p:cNvGraphicFramePr>
                <a:graphicFrameLocks noChangeAspect="1"/>
              </p:cNvGraphicFramePr>
              <p:nvPr/>
            </p:nvGraphicFramePr>
            <p:xfrm>
              <a:off x="4527524" y="4406784"/>
              <a:ext cx="261258" cy="308760"/>
            </p:xfrm>
            <a:graphic>
              <a:graphicData uri="http://schemas.openxmlformats.org/presentationml/2006/ole">
                <p:oleObj spid="_x0000_s80903" name="Equation" r:id="rId7" imgW="139680" imgH="164880" progId="Equation.3">
                  <p:embed/>
                </p:oleObj>
              </a:graphicData>
            </a:graphic>
          </p:graphicFrame>
          <p:graphicFrame>
            <p:nvGraphicFramePr>
              <p:cNvPr id="59" name="Object 58"/>
              <p:cNvGraphicFramePr>
                <a:graphicFrameLocks noChangeAspect="1"/>
              </p:cNvGraphicFramePr>
              <p:nvPr/>
            </p:nvGraphicFramePr>
            <p:xfrm>
              <a:off x="5106934" y="4381206"/>
              <a:ext cx="245279" cy="333469"/>
            </p:xfrm>
            <a:graphic>
              <a:graphicData uri="http://schemas.openxmlformats.org/presentationml/2006/ole">
                <p:oleObj spid="_x0000_s80904" name="Equation" r:id="rId8" imgW="139680" imgH="190440" progId="Equation.3">
                  <p:embed/>
                </p:oleObj>
              </a:graphicData>
            </a:graphic>
          </p:graphicFrame>
        </p:grpSp>
      </p:grpSp>
      <p:graphicFrame>
        <p:nvGraphicFramePr>
          <p:cNvPr id="62" name="Object 3"/>
          <p:cNvGraphicFramePr>
            <a:graphicFrameLocks noChangeAspect="1"/>
          </p:cNvGraphicFramePr>
          <p:nvPr/>
        </p:nvGraphicFramePr>
        <p:xfrm>
          <a:off x="1181363" y="4643188"/>
          <a:ext cx="6040437" cy="1768475"/>
        </p:xfrm>
        <a:graphic>
          <a:graphicData uri="http://schemas.openxmlformats.org/presentationml/2006/ole">
            <p:oleObj spid="_x0000_s80906" name="Equation" r:id="rId9" imgW="2590560" imgH="901440" progId="Equation.3">
              <p:embed/>
            </p:oleObj>
          </a:graphicData>
        </a:graphic>
      </p:graphicFrame>
      <p:sp>
        <p:nvSpPr>
          <p:cNvPr id="67" name="TextBox 66"/>
          <p:cNvSpPr txBox="1"/>
          <p:nvPr/>
        </p:nvSpPr>
        <p:spPr>
          <a:xfrm>
            <a:off x="4572000" y="6069546"/>
            <a:ext cx="3600400" cy="369332"/>
          </a:xfrm>
          <a:prstGeom prst="rect">
            <a:avLst/>
          </a:prstGeom>
          <a:noFill/>
        </p:spPr>
        <p:txBody>
          <a:bodyPr wrap="square" rtlCol="0">
            <a:spAutoFit/>
          </a:bodyPr>
          <a:lstStyle/>
          <a:p>
            <a:r>
              <a:rPr lang="en-US" b="1" dirty="0" smtClean="0">
                <a:solidFill>
                  <a:srgbClr val="0070C0"/>
                </a:solidFill>
              </a:rPr>
              <a:t>Where     l=</a:t>
            </a:r>
            <a:r>
              <a:rPr lang="en-US" b="1" dirty="0" err="1" smtClean="0">
                <a:solidFill>
                  <a:srgbClr val="0070C0"/>
                </a:solidFill>
              </a:rPr>
              <a:t>cos</a:t>
            </a:r>
            <a:r>
              <a:rPr lang="en-US" b="1" dirty="0" smtClean="0">
                <a:solidFill>
                  <a:srgbClr val="0070C0"/>
                </a:solidFill>
                <a:sym typeface="Symbol"/>
              </a:rPr>
              <a:t> ,   m=</a:t>
            </a:r>
            <a:r>
              <a:rPr lang="en-US" b="1" dirty="0" err="1" smtClean="0">
                <a:solidFill>
                  <a:srgbClr val="0070C0"/>
                </a:solidFill>
                <a:sym typeface="Symbol"/>
              </a:rPr>
              <a:t>cos</a:t>
            </a:r>
            <a:r>
              <a:rPr lang="en-US" b="1" dirty="0" smtClean="0">
                <a:solidFill>
                  <a:srgbClr val="0070C0"/>
                </a:solidFill>
                <a:sym typeface="Symbol"/>
              </a:rPr>
              <a:t></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332656"/>
            <a:ext cx="2520280" cy="369332"/>
          </a:xfrm>
          <a:prstGeom prst="rect">
            <a:avLst/>
          </a:prstGeom>
          <a:noFill/>
        </p:spPr>
        <p:txBody>
          <a:bodyPr wrap="square" rtlCol="0">
            <a:spAutoFit/>
          </a:bodyPr>
          <a:lstStyle/>
          <a:p>
            <a:r>
              <a:rPr lang="en-US" b="1" dirty="0" smtClean="0">
                <a:solidFill>
                  <a:srgbClr val="0070C0"/>
                </a:solidFill>
              </a:rPr>
              <a:t>Similarly ,</a:t>
            </a:r>
            <a:endParaRPr lang="en-US" b="1" dirty="0">
              <a:solidFill>
                <a:srgbClr val="0070C0"/>
              </a:solidFill>
            </a:endParaRPr>
          </a:p>
        </p:txBody>
      </p:sp>
      <p:graphicFrame>
        <p:nvGraphicFramePr>
          <p:cNvPr id="81922" name="Object 2"/>
          <p:cNvGraphicFramePr>
            <a:graphicFrameLocks noChangeAspect="1"/>
          </p:cNvGraphicFramePr>
          <p:nvPr/>
        </p:nvGraphicFramePr>
        <p:xfrm>
          <a:off x="2051720" y="764704"/>
          <a:ext cx="2162175" cy="473075"/>
        </p:xfrm>
        <a:graphic>
          <a:graphicData uri="http://schemas.openxmlformats.org/presentationml/2006/ole">
            <p:oleObj spid="_x0000_s81922" name="Equation" r:id="rId3" imgW="927000" imgH="241200" progId="Equation.3">
              <p:embed/>
            </p:oleObj>
          </a:graphicData>
        </a:graphic>
      </p:graphicFrame>
      <p:sp>
        <p:nvSpPr>
          <p:cNvPr id="6" name="TextBox 5"/>
          <p:cNvSpPr txBox="1"/>
          <p:nvPr/>
        </p:nvSpPr>
        <p:spPr>
          <a:xfrm>
            <a:off x="827584" y="1342509"/>
            <a:ext cx="7416824" cy="369332"/>
          </a:xfrm>
          <a:prstGeom prst="rect">
            <a:avLst/>
          </a:prstGeom>
          <a:noFill/>
        </p:spPr>
        <p:txBody>
          <a:bodyPr wrap="square" rtlCol="0">
            <a:spAutoFit/>
          </a:bodyPr>
          <a:lstStyle/>
          <a:p>
            <a:r>
              <a:rPr lang="en-US" b="1" dirty="0" smtClean="0">
                <a:solidFill>
                  <a:srgbClr val="0070C0"/>
                </a:solidFill>
              </a:rPr>
              <a:t>Here l and m are the direction cosines of the normal N to the boundary</a:t>
            </a:r>
            <a:endParaRPr lang="en-US" b="1" dirty="0">
              <a:solidFill>
                <a:srgbClr val="0070C0"/>
              </a:solidFill>
            </a:endParaRPr>
          </a:p>
        </p:txBody>
      </p:sp>
      <p:sp>
        <p:nvSpPr>
          <p:cNvPr id="8" name="TextBox 7"/>
          <p:cNvSpPr txBox="1"/>
          <p:nvPr/>
        </p:nvSpPr>
        <p:spPr>
          <a:xfrm>
            <a:off x="827584" y="2132856"/>
            <a:ext cx="7416824" cy="1938992"/>
          </a:xfrm>
          <a:prstGeom prst="rect">
            <a:avLst/>
          </a:prstGeom>
          <a:noFill/>
        </p:spPr>
        <p:txBody>
          <a:bodyPr wrap="square" rtlCol="0">
            <a:spAutoFit/>
          </a:bodyPr>
          <a:lstStyle/>
          <a:p>
            <a:r>
              <a:rPr lang="en-US" b="1" dirty="0" smtClean="0">
                <a:solidFill>
                  <a:srgbClr val="FF0000"/>
                </a:solidFill>
              </a:rPr>
              <a:t>6. Saint – </a:t>
            </a:r>
            <a:r>
              <a:rPr lang="en-US" b="1" dirty="0" err="1" smtClean="0">
                <a:solidFill>
                  <a:srgbClr val="FF0000"/>
                </a:solidFill>
              </a:rPr>
              <a:t>Venant</a:t>
            </a:r>
            <a:r>
              <a:rPr lang="en-US" b="1" dirty="0" smtClean="0">
                <a:solidFill>
                  <a:srgbClr val="FF0000"/>
                </a:solidFill>
              </a:rPr>
              <a:t> Principle</a:t>
            </a:r>
          </a:p>
          <a:p>
            <a:endParaRPr lang="en-US" sz="1200" b="1" dirty="0" smtClean="0">
              <a:solidFill>
                <a:srgbClr val="0070C0"/>
              </a:solidFill>
            </a:endParaRPr>
          </a:p>
          <a:p>
            <a:pPr algn="just"/>
            <a:r>
              <a:rPr lang="en-US" b="1" dirty="0" smtClean="0">
                <a:solidFill>
                  <a:srgbClr val="0070C0"/>
                </a:solidFill>
              </a:rPr>
              <a:t>If there is a disturbance in one locality of a stable field, then this disturbance will not spread far from its locality when the resultant of disturbance is zero. In elasticity, if the applied force or moment does not produce stresses according to the laws of stress distributions, then this disturbance is usually localized.</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332656"/>
            <a:ext cx="7200800" cy="5909310"/>
          </a:xfrm>
          <a:prstGeom prst="rect">
            <a:avLst/>
          </a:prstGeom>
          <a:noFill/>
        </p:spPr>
        <p:txBody>
          <a:bodyPr wrap="square" rtlCol="0">
            <a:spAutoFit/>
          </a:bodyPr>
          <a:lstStyle/>
          <a:p>
            <a:r>
              <a:rPr lang="en-US" b="1" dirty="0" smtClean="0">
                <a:solidFill>
                  <a:srgbClr val="FF0000"/>
                </a:solidFill>
              </a:rPr>
              <a:t>Certain assumptions are pertinent,</a:t>
            </a:r>
          </a:p>
          <a:p>
            <a:endParaRPr lang="en-US" b="1" dirty="0" smtClean="0">
              <a:solidFill>
                <a:srgbClr val="FF0000"/>
              </a:solidFill>
            </a:endParaRPr>
          </a:p>
          <a:p>
            <a:pPr marL="342900" indent="-342900" algn="just">
              <a:buAutoNum type="arabicPeriod"/>
            </a:pPr>
            <a:r>
              <a:rPr lang="en-US" b="1" dirty="0" smtClean="0">
                <a:solidFill>
                  <a:srgbClr val="0070C0"/>
                </a:solidFill>
              </a:rPr>
              <a:t>Prior to the application of force F</a:t>
            </a:r>
            <a:r>
              <a:rPr lang="en-US" b="1" baseline="-25000" dirty="0" smtClean="0">
                <a:solidFill>
                  <a:srgbClr val="0070C0"/>
                </a:solidFill>
              </a:rPr>
              <a:t>1</a:t>
            </a:r>
            <a:r>
              <a:rPr lang="en-US" b="1" dirty="0" smtClean="0">
                <a:solidFill>
                  <a:srgbClr val="0070C0"/>
                </a:solidFill>
              </a:rPr>
              <a:t>, the solid has a length l</a:t>
            </a:r>
            <a:r>
              <a:rPr lang="en-US" b="1" baseline="-25000" dirty="0" smtClean="0">
                <a:solidFill>
                  <a:srgbClr val="0070C0"/>
                </a:solidFill>
              </a:rPr>
              <a:t>o</a:t>
            </a:r>
            <a:r>
              <a:rPr lang="en-US" b="1" dirty="0" smtClean="0">
                <a:solidFill>
                  <a:srgbClr val="0070C0"/>
                </a:solidFill>
              </a:rPr>
              <a:t> and property whose resistance to extension under load is defined by k. This property is analogous to the modulus of elasticity and does not vary with time.</a:t>
            </a:r>
          </a:p>
          <a:p>
            <a:pPr marL="342900" indent="-342900" algn="just">
              <a:buAutoNum type="arabicPeriod"/>
            </a:pPr>
            <a:r>
              <a:rPr lang="en-US" b="1" dirty="0" smtClean="0">
                <a:solidFill>
                  <a:srgbClr val="0070C0"/>
                </a:solidFill>
              </a:rPr>
              <a:t>Under load F</a:t>
            </a:r>
            <a:r>
              <a:rPr lang="en-US" b="1" baseline="-25000" dirty="0" smtClean="0">
                <a:solidFill>
                  <a:srgbClr val="0070C0"/>
                </a:solidFill>
              </a:rPr>
              <a:t>1</a:t>
            </a:r>
            <a:r>
              <a:rPr lang="en-US" b="1" dirty="0" smtClean="0">
                <a:solidFill>
                  <a:srgbClr val="0070C0"/>
                </a:solidFill>
              </a:rPr>
              <a:t>, the body extends an amount </a:t>
            </a:r>
            <a:r>
              <a:rPr lang="en-US" b="1" dirty="0" smtClean="0">
                <a:solidFill>
                  <a:srgbClr val="0070C0"/>
                </a:solidFill>
                <a:sym typeface="Symbol"/>
              </a:rPr>
              <a:t></a:t>
            </a:r>
            <a:r>
              <a:rPr lang="en-US" b="1" baseline="-25000" dirty="0" smtClean="0">
                <a:solidFill>
                  <a:srgbClr val="0070C0"/>
                </a:solidFill>
                <a:sym typeface="Symbol"/>
              </a:rPr>
              <a:t>1</a:t>
            </a:r>
            <a:r>
              <a:rPr lang="en-US" b="1" dirty="0" smtClean="0">
                <a:solidFill>
                  <a:srgbClr val="0070C0"/>
                </a:solidFill>
                <a:sym typeface="Symbol"/>
              </a:rPr>
              <a:t> and this extension takes place instantaneously and linearly.</a:t>
            </a:r>
          </a:p>
          <a:p>
            <a:pPr marL="342900" indent="-342900" algn="just">
              <a:buAutoNum type="arabicPeriod"/>
            </a:pPr>
            <a:r>
              <a:rPr lang="en-US" b="1" dirty="0" smtClean="0">
                <a:solidFill>
                  <a:srgbClr val="0070C0"/>
                </a:solidFill>
                <a:sym typeface="Symbol"/>
              </a:rPr>
              <a:t>The energy stored in the body is shown as the shaded area in the F- plane.</a:t>
            </a:r>
          </a:p>
          <a:p>
            <a:pPr marL="342900" indent="-342900" algn="just">
              <a:buAutoNum type="arabicPeriod"/>
            </a:pPr>
            <a:r>
              <a:rPr lang="en-US" b="1" dirty="0" smtClean="0">
                <a:solidFill>
                  <a:srgbClr val="0070C0"/>
                </a:solidFill>
                <a:sym typeface="Symbol"/>
              </a:rPr>
              <a:t>As F1 is applied for the time t</a:t>
            </a:r>
            <a:r>
              <a:rPr lang="en-US" b="1" baseline="-25000" dirty="0" smtClean="0">
                <a:solidFill>
                  <a:srgbClr val="0070C0"/>
                </a:solidFill>
                <a:sym typeface="Symbol"/>
              </a:rPr>
              <a:t>1</a:t>
            </a:r>
            <a:r>
              <a:rPr lang="en-US" b="1" dirty="0" smtClean="0">
                <a:solidFill>
                  <a:srgbClr val="0070C0"/>
                </a:solidFill>
                <a:sym typeface="Symbol"/>
              </a:rPr>
              <a:t>, </a:t>
            </a:r>
            <a:r>
              <a:rPr lang="en-US" b="1" baseline="-25000" dirty="0" smtClean="0">
                <a:solidFill>
                  <a:srgbClr val="0070C0"/>
                </a:solidFill>
                <a:sym typeface="Symbol"/>
              </a:rPr>
              <a:t>1</a:t>
            </a:r>
            <a:r>
              <a:rPr lang="en-US" b="1" dirty="0" smtClean="0">
                <a:solidFill>
                  <a:srgbClr val="0070C0"/>
                </a:solidFill>
                <a:sym typeface="Symbol"/>
              </a:rPr>
              <a:t> remains constant.</a:t>
            </a:r>
          </a:p>
          <a:p>
            <a:pPr marL="342900" indent="-342900" algn="just">
              <a:buAutoNum type="arabicPeriod"/>
            </a:pPr>
            <a:r>
              <a:rPr lang="en-US" b="1" dirty="0" smtClean="0">
                <a:solidFill>
                  <a:srgbClr val="0070C0"/>
                </a:solidFill>
                <a:sym typeface="Symbol"/>
              </a:rPr>
              <a:t>Upon release of F1 instantaneous recovery occurs and all of the stored energy is released.</a:t>
            </a:r>
          </a:p>
          <a:p>
            <a:pPr marL="342900" indent="-342900" algn="just">
              <a:buAutoNum type="arabicPeriod"/>
            </a:pPr>
            <a:r>
              <a:rPr lang="en-US" b="1" dirty="0" smtClean="0">
                <a:solidFill>
                  <a:srgbClr val="0070C0"/>
                </a:solidFill>
                <a:sym typeface="Symbol"/>
              </a:rPr>
              <a:t>The same analysis would hold if lo were shortened rather than extended.</a:t>
            </a:r>
          </a:p>
          <a:p>
            <a:pPr marL="342900" indent="-342900" algn="just">
              <a:buAutoNum type="arabicPeriod"/>
            </a:pPr>
            <a:r>
              <a:rPr lang="en-US" b="1" dirty="0" smtClean="0">
                <a:solidFill>
                  <a:srgbClr val="0070C0"/>
                </a:solidFill>
                <a:sym typeface="Symbol"/>
              </a:rPr>
              <a:t>The equivalent  -  curve is as shown in Fig.(1)(c).</a:t>
            </a:r>
          </a:p>
          <a:p>
            <a:pPr marL="342900" indent="-342900" algn="just"/>
            <a:endParaRPr lang="en-US" b="1" dirty="0" smtClean="0">
              <a:solidFill>
                <a:srgbClr val="0070C0"/>
              </a:solidFill>
              <a:sym typeface="Symbol"/>
            </a:endParaRPr>
          </a:p>
          <a:p>
            <a:pPr algn="just"/>
            <a:r>
              <a:rPr lang="en-US" b="1" dirty="0" smtClean="0">
                <a:solidFill>
                  <a:srgbClr val="0070C0"/>
                </a:solidFill>
                <a:sym typeface="Symbol"/>
              </a:rPr>
              <a:t>The slope of  -  plot is the modulus of elasticity E which is a measure of the stiffness or rigidity of a solid.</a:t>
            </a:r>
          </a:p>
          <a:p>
            <a:pPr algn="just"/>
            <a:r>
              <a:rPr lang="en-US" b="1" dirty="0" smtClean="0">
                <a:solidFill>
                  <a:srgbClr val="0070C0"/>
                </a:solidFill>
                <a:sym typeface="Symbol"/>
              </a:rPr>
              <a:t>The shaded area, under  -  plot at zero time, is the strain energy stored in the body under load.</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404664"/>
            <a:ext cx="8136904" cy="2862322"/>
          </a:xfrm>
          <a:prstGeom prst="rect">
            <a:avLst/>
          </a:prstGeom>
          <a:noFill/>
        </p:spPr>
        <p:txBody>
          <a:bodyPr wrap="square" rtlCol="0">
            <a:spAutoFit/>
          </a:bodyPr>
          <a:lstStyle/>
          <a:p>
            <a:r>
              <a:rPr lang="en-US" b="1" dirty="0" smtClean="0">
                <a:solidFill>
                  <a:srgbClr val="FF0000"/>
                </a:solidFill>
              </a:rPr>
              <a:t>3. Constitutive Relations</a:t>
            </a:r>
          </a:p>
          <a:p>
            <a:endParaRPr lang="en-US" b="1" dirty="0" smtClean="0">
              <a:solidFill>
                <a:srgbClr val="FF0000"/>
              </a:solidFill>
            </a:endParaRPr>
          </a:p>
          <a:p>
            <a:r>
              <a:rPr lang="en-US" b="1" dirty="0" smtClean="0">
                <a:solidFill>
                  <a:srgbClr val="0070C0"/>
                </a:solidFill>
              </a:rPr>
              <a:t>Consider a solid subjected to a </a:t>
            </a:r>
            <a:r>
              <a:rPr lang="en-US" b="1" dirty="0" err="1" smtClean="0">
                <a:solidFill>
                  <a:srgbClr val="0070C0"/>
                </a:solidFill>
              </a:rPr>
              <a:t>uniaxial</a:t>
            </a:r>
            <a:r>
              <a:rPr lang="en-US" b="1" dirty="0" smtClean="0">
                <a:solidFill>
                  <a:srgbClr val="0070C0"/>
                </a:solidFill>
              </a:rPr>
              <a:t> force, as described by Fig.(1). Under elastic deformation, the stress and strain are directly related by the elastic modulus. This is known as Hooke’s low and in its simplest form is,</a:t>
            </a:r>
          </a:p>
          <a:p>
            <a:endParaRPr lang="en-US" b="1" dirty="0" smtClean="0">
              <a:solidFill>
                <a:srgbClr val="0070C0"/>
              </a:solidFill>
              <a:sym typeface="Symbol"/>
            </a:endParaRPr>
          </a:p>
          <a:p>
            <a:endParaRPr lang="en-US" b="1" dirty="0" smtClean="0">
              <a:solidFill>
                <a:srgbClr val="0070C0"/>
              </a:solidFill>
              <a:sym typeface="Symbol"/>
            </a:endParaRPr>
          </a:p>
          <a:p>
            <a:endParaRPr lang="en-US" b="1" dirty="0" smtClean="0">
              <a:solidFill>
                <a:srgbClr val="0070C0"/>
              </a:solidFill>
              <a:sym typeface="Symbol"/>
            </a:endParaRPr>
          </a:p>
          <a:p>
            <a:r>
              <a:rPr lang="en-US" b="1" dirty="0" smtClean="0">
                <a:solidFill>
                  <a:srgbClr val="0070C0"/>
                </a:solidFill>
                <a:sym typeface="Symbol"/>
              </a:rPr>
              <a:t>A generalized form of this relationship, extended to three-dimensions, is found to have wider used. </a:t>
            </a:r>
            <a:endParaRPr lang="en-US" b="1" dirty="0">
              <a:solidFill>
                <a:srgbClr val="0070C0"/>
              </a:solidFill>
            </a:endParaRPr>
          </a:p>
        </p:txBody>
      </p:sp>
      <p:graphicFrame>
        <p:nvGraphicFramePr>
          <p:cNvPr id="23" name="Object 4"/>
          <p:cNvGraphicFramePr>
            <a:graphicFrameLocks noChangeAspect="1"/>
          </p:cNvGraphicFramePr>
          <p:nvPr/>
        </p:nvGraphicFramePr>
        <p:xfrm>
          <a:off x="3561903" y="2073225"/>
          <a:ext cx="1154113" cy="347663"/>
        </p:xfrm>
        <a:graphic>
          <a:graphicData uri="http://schemas.openxmlformats.org/presentationml/2006/ole">
            <p:oleObj spid="_x0000_s56331" name="Equation" r:id="rId3" imgW="495000" imgH="177480" progId="Equation.3">
              <p:embed/>
            </p:oleObj>
          </a:graphicData>
        </a:graphic>
      </p:graphicFrame>
      <p:sp>
        <p:nvSpPr>
          <p:cNvPr id="24" name="TextBox 23"/>
          <p:cNvSpPr txBox="1"/>
          <p:nvPr/>
        </p:nvSpPr>
        <p:spPr>
          <a:xfrm>
            <a:off x="683568" y="3429000"/>
            <a:ext cx="8136904" cy="2585323"/>
          </a:xfrm>
          <a:prstGeom prst="rect">
            <a:avLst/>
          </a:prstGeom>
          <a:noFill/>
        </p:spPr>
        <p:txBody>
          <a:bodyPr wrap="square" rtlCol="0">
            <a:spAutoFit/>
          </a:bodyPr>
          <a:lstStyle/>
          <a:p>
            <a:r>
              <a:rPr lang="en-US" b="1" dirty="0" smtClean="0">
                <a:solidFill>
                  <a:srgbClr val="FF0000"/>
                </a:solidFill>
              </a:rPr>
              <a:t>4. Plane-Stress and Plane-Strain physical situation</a:t>
            </a:r>
          </a:p>
          <a:p>
            <a:endParaRPr lang="en-US" b="1" dirty="0" smtClean="0">
              <a:solidFill>
                <a:srgbClr val="FF0000"/>
              </a:solidFill>
            </a:endParaRPr>
          </a:p>
          <a:p>
            <a:r>
              <a:rPr lang="en-US" b="1" dirty="0" smtClean="0">
                <a:solidFill>
                  <a:srgbClr val="0070C0"/>
                </a:solidFill>
              </a:rPr>
              <a:t>The are two cases, plane-stress and plane-strain problems.</a:t>
            </a:r>
          </a:p>
          <a:p>
            <a:endParaRPr lang="en-US" b="1" dirty="0" smtClean="0">
              <a:solidFill>
                <a:srgbClr val="0070C0"/>
              </a:solidFill>
            </a:endParaRPr>
          </a:p>
          <a:p>
            <a:pPr marL="342900" indent="-342900">
              <a:buAutoNum type="alphaLcPeriod"/>
            </a:pPr>
            <a:r>
              <a:rPr lang="en-US" b="1" dirty="0" smtClean="0">
                <a:solidFill>
                  <a:srgbClr val="FF0000"/>
                </a:solidFill>
              </a:rPr>
              <a:t>Plane-Stress</a:t>
            </a:r>
          </a:p>
          <a:p>
            <a:pPr marL="342900" indent="-342900"/>
            <a:endParaRPr lang="en-US" b="1" dirty="0" smtClean="0">
              <a:solidFill>
                <a:srgbClr val="0070C0"/>
              </a:solidFill>
            </a:endParaRPr>
          </a:p>
          <a:p>
            <a:pPr marL="342900" indent="-342900"/>
            <a:r>
              <a:rPr lang="en-US" b="1" dirty="0" smtClean="0">
                <a:solidFill>
                  <a:srgbClr val="0070C0"/>
                </a:solidFill>
              </a:rPr>
              <a:t>One has a sate of plane stress when the stresses satisfy the following conditions.</a:t>
            </a:r>
          </a:p>
          <a:p>
            <a:pPr marL="342900" indent="-342900"/>
            <a:endParaRPr lang="en-US" b="1" dirty="0" smtClean="0">
              <a:solidFill>
                <a:srgbClr val="0070C0"/>
              </a:solidFill>
            </a:endParaRPr>
          </a:p>
          <a:p>
            <a:pPr marL="342900" indent="-342900"/>
            <a:endParaRPr lang="en-US" b="1" dirty="0" smtClean="0">
              <a:solidFill>
                <a:srgbClr val="0070C0"/>
              </a:solidFill>
            </a:endParaRPr>
          </a:p>
        </p:txBody>
      </p:sp>
      <p:grpSp>
        <p:nvGrpSpPr>
          <p:cNvPr id="27" name="Group 26"/>
          <p:cNvGrpSpPr/>
          <p:nvPr/>
        </p:nvGrpSpPr>
        <p:grpSpPr>
          <a:xfrm>
            <a:off x="2740025" y="5743575"/>
            <a:ext cx="4280247" cy="471488"/>
            <a:chOff x="2740025" y="5743575"/>
            <a:chExt cx="4280247" cy="471488"/>
          </a:xfrm>
        </p:grpSpPr>
        <p:graphicFrame>
          <p:nvGraphicFramePr>
            <p:cNvPr id="25" name="Object 4"/>
            <p:cNvGraphicFramePr>
              <a:graphicFrameLocks noChangeAspect="1"/>
            </p:cNvGraphicFramePr>
            <p:nvPr/>
          </p:nvGraphicFramePr>
          <p:xfrm>
            <a:off x="2740025" y="5743575"/>
            <a:ext cx="2514600" cy="471488"/>
          </p:xfrm>
          <a:graphic>
            <a:graphicData uri="http://schemas.openxmlformats.org/presentationml/2006/ole">
              <p:oleObj spid="_x0000_s56333" name="Equation" r:id="rId4" imgW="1079280" imgH="241200" progId="Equation.3">
                <p:embed/>
              </p:oleObj>
            </a:graphicData>
          </a:graphic>
        </p:graphicFrame>
        <p:sp>
          <p:nvSpPr>
            <p:cNvPr id="26" name="TextBox 25"/>
            <p:cNvSpPr txBox="1"/>
            <p:nvPr/>
          </p:nvSpPr>
          <p:spPr>
            <a:xfrm>
              <a:off x="6300192" y="5781514"/>
              <a:ext cx="720080" cy="369332"/>
            </a:xfrm>
            <a:prstGeom prst="rect">
              <a:avLst/>
            </a:prstGeom>
            <a:noFill/>
          </p:spPr>
          <p:txBody>
            <a:bodyPr wrap="square" rtlCol="0">
              <a:spAutoFit/>
            </a:bodyPr>
            <a:lstStyle/>
            <a:p>
              <a:r>
                <a:rPr lang="en-US" b="1" dirty="0" smtClean="0">
                  <a:solidFill>
                    <a:srgbClr val="0070C0"/>
                  </a:solidFill>
                </a:rPr>
                <a:t>(1)</a:t>
              </a:r>
              <a:endParaRPr lang="en-US" b="1" dirty="0">
                <a:solidFill>
                  <a:srgbClr val="0070C0"/>
                </a:solidFill>
              </a:endParaRP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3568" y="260648"/>
            <a:ext cx="7416824" cy="369332"/>
          </a:xfrm>
          <a:prstGeom prst="rect">
            <a:avLst/>
          </a:prstGeom>
          <a:noFill/>
        </p:spPr>
        <p:txBody>
          <a:bodyPr wrap="square" rtlCol="0">
            <a:spAutoFit/>
          </a:bodyPr>
          <a:lstStyle/>
          <a:p>
            <a:r>
              <a:rPr lang="en-US" b="1" dirty="0" smtClean="0">
                <a:solidFill>
                  <a:srgbClr val="0070C0"/>
                </a:solidFill>
              </a:rPr>
              <a:t>In this case the equations of equilibrium become:</a:t>
            </a:r>
            <a:endParaRPr lang="en-US" b="1" dirty="0">
              <a:solidFill>
                <a:srgbClr val="0070C0"/>
              </a:solidFill>
            </a:endParaRPr>
          </a:p>
        </p:txBody>
      </p:sp>
      <p:grpSp>
        <p:nvGrpSpPr>
          <p:cNvPr id="16" name="Group 15"/>
          <p:cNvGrpSpPr/>
          <p:nvPr/>
        </p:nvGrpSpPr>
        <p:grpSpPr>
          <a:xfrm>
            <a:off x="1962150" y="620688"/>
            <a:ext cx="4338042" cy="1843087"/>
            <a:chOff x="1962150" y="1604963"/>
            <a:chExt cx="4338042" cy="1843087"/>
          </a:xfrm>
        </p:grpSpPr>
        <p:graphicFrame>
          <p:nvGraphicFramePr>
            <p:cNvPr id="10" name="Object 5"/>
            <p:cNvGraphicFramePr>
              <a:graphicFrameLocks noChangeAspect="1"/>
            </p:cNvGraphicFramePr>
            <p:nvPr/>
          </p:nvGraphicFramePr>
          <p:xfrm>
            <a:off x="1962150" y="1604963"/>
            <a:ext cx="3168650" cy="1843087"/>
          </p:xfrm>
          <a:graphic>
            <a:graphicData uri="http://schemas.openxmlformats.org/presentationml/2006/ole">
              <p:oleObj spid="_x0000_s70662" name="Equation" r:id="rId3" imgW="1358640" imgH="939600" progId="Equation.3">
                <p:embed/>
              </p:oleObj>
            </a:graphicData>
          </a:graphic>
        </p:graphicFrame>
        <p:sp>
          <p:nvSpPr>
            <p:cNvPr id="11" name="TextBox 10"/>
            <p:cNvSpPr txBox="1"/>
            <p:nvPr/>
          </p:nvSpPr>
          <p:spPr>
            <a:xfrm>
              <a:off x="5760640" y="2348880"/>
              <a:ext cx="539552" cy="369332"/>
            </a:xfrm>
            <a:prstGeom prst="rect">
              <a:avLst/>
            </a:prstGeom>
            <a:noFill/>
          </p:spPr>
          <p:txBody>
            <a:bodyPr wrap="square" rtlCol="0">
              <a:spAutoFit/>
            </a:bodyPr>
            <a:lstStyle/>
            <a:p>
              <a:r>
                <a:rPr lang="en-US" b="1" dirty="0" smtClean="0">
                  <a:solidFill>
                    <a:srgbClr val="0070C0"/>
                  </a:solidFill>
                </a:rPr>
                <a:t>(2)</a:t>
              </a:r>
              <a:endParaRPr lang="en-US" b="1" dirty="0">
                <a:solidFill>
                  <a:srgbClr val="0070C0"/>
                </a:solidFill>
              </a:endParaRPr>
            </a:p>
          </p:txBody>
        </p:sp>
      </p:grpSp>
      <p:sp>
        <p:nvSpPr>
          <p:cNvPr id="14" name="TextBox 13"/>
          <p:cNvSpPr txBox="1"/>
          <p:nvPr/>
        </p:nvSpPr>
        <p:spPr>
          <a:xfrm>
            <a:off x="611560" y="2636912"/>
            <a:ext cx="7416824" cy="369332"/>
          </a:xfrm>
          <a:prstGeom prst="rect">
            <a:avLst/>
          </a:prstGeom>
          <a:noFill/>
        </p:spPr>
        <p:txBody>
          <a:bodyPr wrap="square" rtlCol="0">
            <a:spAutoFit/>
          </a:bodyPr>
          <a:lstStyle/>
          <a:p>
            <a:r>
              <a:rPr lang="en-US" b="1" dirty="0" smtClean="0">
                <a:solidFill>
                  <a:srgbClr val="0070C0"/>
                </a:solidFill>
              </a:rPr>
              <a:t>The compatibility equations reduce to</a:t>
            </a:r>
            <a:endParaRPr lang="en-US" b="1" dirty="0">
              <a:solidFill>
                <a:srgbClr val="0070C0"/>
              </a:solidFill>
            </a:endParaRPr>
          </a:p>
        </p:txBody>
      </p:sp>
      <p:grpSp>
        <p:nvGrpSpPr>
          <p:cNvPr id="17" name="Group 16"/>
          <p:cNvGrpSpPr/>
          <p:nvPr/>
        </p:nvGrpSpPr>
        <p:grpSpPr>
          <a:xfrm>
            <a:off x="1725166" y="2996952"/>
            <a:ext cx="4431010" cy="896938"/>
            <a:chOff x="1725166" y="4077072"/>
            <a:chExt cx="4431010" cy="896938"/>
          </a:xfrm>
        </p:grpSpPr>
        <p:graphicFrame>
          <p:nvGraphicFramePr>
            <p:cNvPr id="70659" name="Object 3"/>
            <p:cNvGraphicFramePr>
              <a:graphicFrameLocks noChangeAspect="1"/>
            </p:cNvGraphicFramePr>
            <p:nvPr/>
          </p:nvGraphicFramePr>
          <p:xfrm>
            <a:off x="1725166" y="4077072"/>
            <a:ext cx="2990850" cy="896938"/>
          </p:xfrm>
          <a:graphic>
            <a:graphicData uri="http://schemas.openxmlformats.org/presentationml/2006/ole">
              <p:oleObj spid="_x0000_s70659" name="Equation" r:id="rId4" imgW="1282680" imgH="457200" progId="Equation.3">
                <p:embed/>
              </p:oleObj>
            </a:graphicData>
          </a:graphic>
        </p:graphicFrame>
        <p:sp>
          <p:nvSpPr>
            <p:cNvPr id="15" name="TextBox 14"/>
            <p:cNvSpPr txBox="1"/>
            <p:nvPr/>
          </p:nvSpPr>
          <p:spPr>
            <a:xfrm>
              <a:off x="5616624" y="4365104"/>
              <a:ext cx="539552" cy="369332"/>
            </a:xfrm>
            <a:prstGeom prst="rect">
              <a:avLst/>
            </a:prstGeom>
            <a:noFill/>
          </p:spPr>
          <p:txBody>
            <a:bodyPr wrap="square" rtlCol="0">
              <a:spAutoFit/>
            </a:bodyPr>
            <a:lstStyle/>
            <a:p>
              <a:r>
                <a:rPr lang="en-US" b="1" dirty="0" smtClean="0">
                  <a:solidFill>
                    <a:srgbClr val="0070C0"/>
                  </a:solidFill>
                </a:rPr>
                <a:t>(3)</a:t>
              </a:r>
              <a:endParaRPr lang="en-US" b="1" dirty="0">
                <a:solidFill>
                  <a:srgbClr val="0070C0"/>
                </a:solidFill>
              </a:endParaRPr>
            </a:p>
          </p:txBody>
        </p:sp>
      </p:grpSp>
      <p:sp>
        <p:nvSpPr>
          <p:cNvPr id="19" name="TextBox 18"/>
          <p:cNvSpPr txBox="1"/>
          <p:nvPr/>
        </p:nvSpPr>
        <p:spPr>
          <a:xfrm>
            <a:off x="467544" y="3861048"/>
            <a:ext cx="7416824" cy="369332"/>
          </a:xfrm>
          <a:prstGeom prst="rect">
            <a:avLst/>
          </a:prstGeom>
          <a:noFill/>
        </p:spPr>
        <p:txBody>
          <a:bodyPr wrap="square" rtlCol="0">
            <a:spAutoFit/>
          </a:bodyPr>
          <a:lstStyle/>
          <a:p>
            <a:r>
              <a:rPr lang="en-US" b="1" dirty="0" smtClean="0">
                <a:solidFill>
                  <a:srgbClr val="0070C0"/>
                </a:solidFill>
              </a:rPr>
              <a:t>The strain – stress relations are</a:t>
            </a:r>
            <a:endParaRPr lang="en-US" b="1" dirty="0">
              <a:solidFill>
                <a:srgbClr val="0070C0"/>
              </a:solidFill>
            </a:endParaRPr>
          </a:p>
        </p:txBody>
      </p:sp>
      <p:grpSp>
        <p:nvGrpSpPr>
          <p:cNvPr id="28" name="Group 27"/>
          <p:cNvGrpSpPr/>
          <p:nvPr/>
        </p:nvGrpSpPr>
        <p:grpSpPr>
          <a:xfrm>
            <a:off x="1866528" y="4208463"/>
            <a:ext cx="4649688" cy="2443162"/>
            <a:chOff x="2154560" y="1304306"/>
            <a:chExt cx="4145632" cy="2443162"/>
          </a:xfrm>
        </p:grpSpPr>
        <p:graphicFrame>
          <p:nvGraphicFramePr>
            <p:cNvPr id="29" name="Object 5"/>
            <p:cNvGraphicFramePr>
              <a:graphicFrameLocks noChangeAspect="1"/>
            </p:cNvGraphicFramePr>
            <p:nvPr/>
          </p:nvGraphicFramePr>
          <p:xfrm>
            <a:off x="2154560" y="1304306"/>
            <a:ext cx="2782887" cy="2443162"/>
          </p:xfrm>
          <a:graphic>
            <a:graphicData uri="http://schemas.openxmlformats.org/presentationml/2006/ole">
              <p:oleObj spid="_x0000_s70667" name="Equation" r:id="rId5" imgW="1193760" imgH="1244520" progId="Equation.3">
                <p:embed/>
              </p:oleObj>
            </a:graphicData>
          </a:graphic>
        </p:graphicFrame>
        <p:sp>
          <p:nvSpPr>
            <p:cNvPr id="30" name="TextBox 29"/>
            <p:cNvSpPr txBox="1"/>
            <p:nvPr/>
          </p:nvSpPr>
          <p:spPr>
            <a:xfrm>
              <a:off x="5760640" y="2348880"/>
              <a:ext cx="539552" cy="369332"/>
            </a:xfrm>
            <a:prstGeom prst="rect">
              <a:avLst/>
            </a:prstGeom>
            <a:noFill/>
          </p:spPr>
          <p:txBody>
            <a:bodyPr wrap="square" rtlCol="0">
              <a:spAutoFit/>
            </a:bodyPr>
            <a:lstStyle/>
            <a:p>
              <a:r>
                <a:rPr lang="en-US" b="1" dirty="0" smtClean="0">
                  <a:solidFill>
                    <a:srgbClr val="0070C0"/>
                  </a:solidFill>
                </a:rPr>
                <a:t>(4)</a:t>
              </a:r>
              <a:endParaRPr lang="en-US" b="1" dirty="0">
                <a:solidFill>
                  <a:srgbClr val="0070C0"/>
                </a:solidFill>
              </a:endParaRP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53407" y="332656"/>
            <a:ext cx="4102769" cy="1344613"/>
            <a:chOff x="2053407" y="404664"/>
            <a:chExt cx="4102769" cy="1344613"/>
          </a:xfrm>
        </p:grpSpPr>
        <p:graphicFrame>
          <p:nvGraphicFramePr>
            <p:cNvPr id="6" name="Object 3"/>
            <p:cNvGraphicFramePr>
              <a:graphicFrameLocks noChangeAspect="1"/>
            </p:cNvGraphicFramePr>
            <p:nvPr/>
          </p:nvGraphicFramePr>
          <p:xfrm>
            <a:off x="2053407" y="404664"/>
            <a:ext cx="2014537" cy="1344613"/>
          </p:xfrm>
          <a:graphic>
            <a:graphicData uri="http://schemas.openxmlformats.org/presentationml/2006/ole">
              <p:oleObj spid="_x0000_s71683" name="Equation" r:id="rId3" imgW="863280" imgH="685800" progId="Equation.3">
                <p:embed/>
              </p:oleObj>
            </a:graphicData>
          </a:graphic>
        </p:graphicFrame>
        <p:sp>
          <p:nvSpPr>
            <p:cNvPr id="7" name="TextBox 6"/>
            <p:cNvSpPr txBox="1"/>
            <p:nvPr/>
          </p:nvSpPr>
          <p:spPr>
            <a:xfrm>
              <a:off x="5436096" y="899428"/>
              <a:ext cx="720080" cy="369332"/>
            </a:xfrm>
            <a:prstGeom prst="rect">
              <a:avLst/>
            </a:prstGeom>
            <a:noFill/>
          </p:spPr>
          <p:txBody>
            <a:bodyPr wrap="square" rtlCol="0">
              <a:spAutoFit/>
            </a:bodyPr>
            <a:lstStyle/>
            <a:p>
              <a:r>
                <a:rPr lang="en-US" b="1" dirty="0" smtClean="0">
                  <a:solidFill>
                    <a:srgbClr val="0070C0"/>
                  </a:solidFill>
                </a:rPr>
                <a:t>(5)</a:t>
              </a:r>
              <a:endParaRPr lang="en-US" b="1" dirty="0">
                <a:solidFill>
                  <a:srgbClr val="0070C0"/>
                </a:solidFill>
              </a:endParaRPr>
            </a:p>
          </p:txBody>
        </p:sp>
      </p:grpSp>
      <p:sp>
        <p:nvSpPr>
          <p:cNvPr id="10" name="TextBox 9"/>
          <p:cNvSpPr txBox="1"/>
          <p:nvPr/>
        </p:nvSpPr>
        <p:spPr>
          <a:xfrm>
            <a:off x="755576" y="1916832"/>
            <a:ext cx="7200800" cy="369332"/>
          </a:xfrm>
          <a:prstGeom prst="rect">
            <a:avLst/>
          </a:prstGeom>
          <a:noFill/>
        </p:spPr>
        <p:txBody>
          <a:bodyPr wrap="square" rtlCol="0">
            <a:spAutoFit/>
          </a:bodyPr>
          <a:lstStyle/>
          <a:p>
            <a:r>
              <a:rPr lang="en-US" b="1" dirty="0" smtClean="0">
                <a:solidFill>
                  <a:srgbClr val="0070C0"/>
                </a:solidFill>
              </a:rPr>
              <a:t>Substituting the first two of </a:t>
            </a:r>
            <a:r>
              <a:rPr lang="en-US" b="1" dirty="0" err="1" smtClean="0">
                <a:solidFill>
                  <a:srgbClr val="0070C0"/>
                </a:solidFill>
              </a:rPr>
              <a:t>Eqs</a:t>
            </a:r>
            <a:r>
              <a:rPr lang="en-US" b="1" dirty="0" smtClean="0">
                <a:solidFill>
                  <a:srgbClr val="0070C0"/>
                </a:solidFill>
              </a:rPr>
              <a:t>.(4) and the first of </a:t>
            </a:r>
            <a:r>
              <a:rPr lang="en-US" b="1" dirty="0" err="1" smtClean="0">
                <a:solidFill>
                  <a:srgbClr val="0070C0"/>
                </a:solidFill>
              </a:rPr>
              <a:t>Eqs</a:t>
            </a:r>
            <a:r>
              <a:rPr lang="en-US" b="1" dirty="0" smtClean="0">
                <a:solidFill>
                  <a:srgbClr val="0070C0"/>
                </a:solidFill>
              </a:rPr>
              <a:t>.(5) into Eq. (3)</a:t>
            </a:r>
            <a:endParaRPr lang="en-US" b="1" dirty="0">
              <a:solidFill>
                <a:srgbClr val="0070C0"/>
              </a:solidFill>
            </a:endParaRPr>
          </a:p>
        </p:txBody>
      </p:sp>
      <p:grpSp>
        <p:nvGrpSpPr>
          <p:cNvPr id="11" name="Group 10"/>
          <p:cNvGrpSpPr/>
          <p:nvPr/>
        </p:nvGrpSpPr>
        <p:grpSpPr>
          <a:xfrm>
            <a:off x="826094" y="2460054"/>
            <a:ext cx="7706346" cy="896938"/>
            <a:chOff x="1615156" y="4077692"/>
            <a:chExt cx="7706346" cy="896938"/>
          </a:xfrm>
        </p:grpSpPr>
        <p:graphicFrame>
          <p:nvGraphicFramePr>
            <p:cNvPr id="12" name="Object 3"/>
            <p:cNvGraphicFramePr>
              <a:graphicFrameLocks noChangeAspect="1"/>
            </p:cNvGraphicFramePr>
            <p:nvPr/>
          </p:nvGraphicFramePr>
          <p:xfrm>
            <a:off x="1615156" y="4077692"/>
            <a:ext cx="6662738" cy="896938"/>
          </p:xfrm>
          <a:graphic>
            <a:graphicData uri="http://schemas.openxmlformats.org/presentationml/2006/ole">
              <p:oleObj spid="_x0000_s71685" name="Equation" r:id="rId4" imgW="2857320" imgH="457200" progId="Equation.3">
                <p:embed/>
              </p:oleObj>
            </a:graphicData>
          </a:graphic>
        </p:graphicFrame>
        <p:sp>
          <p:nvSpPr>
            <p:cNvPr id="13" name="TextBox 12"/>
            <p:cNvSpPr txBox="1"/>
            <p:nvPr/>
          </p:nvSpPr>
          <p:spPr>
            <a:xfrm>
              <a:off x="8781950" y="4293096"/>
              <a:ext cx="539552" cy="369332"/>
            </a:xfrm>
            <a:prstGeom prst="rect">
              <a:avLst/>
            </a:prstGeom>
            <a:noFill/>
          </p:spPr>
          <p:txBody>
            <a:bodyPr wrap="square" rtlCol="0">
              <a:spAutoFit/>
            </a:bodyPr>
            <a:lstStyle/>
            <a:p>
              <a:r>
                <a:rPr lang="en-US" b="1" dirty="0" smtClean="0">
                  <a:solidFill>
                    <a:srgbClr val="0070C0"/>
                  </a:solidFill>
                </a:rPr>
                <a:t>(6)</a:t>
              </a:r>
              <a:endParaRPr lang="en-US" b="1" dirty="0">
                <a:solidFill>
                  <a:srgbClr val="0070C0"/>
                </a:solidFill>
              </a:endParaRPr>
            </a:p>
          </p:txBody>
        </p:sp>
      </p:grpSp>
      <p:sp>
        <p:nvSpPr>
          <p:cNvPr id="15" name="TextBox 14"/>
          <p:cNvSpPr txBox="1"/>
          <p:nvPr/>
        </p:nvSpPr>
        <p:spPr>
          <a:xfrm>
            <a:off x="611560" y="3501008"/>
            <a:ext cx="7416824" cy="646331"/>
          </a:xfrm>
          <a:prstGeom prst="rect">
            <a:avLst/>
          </a:prstGeom>
          <a:noFill/>
        </p:spPr>
        <p:txBody>
          <a:bodyPr wrap="square" rtlCol="0">
            <a:spAutoFit/>
          </a:bodyPr>
          <a:lstStyle/>
          <a:p>
            <a:r>
              <a:rPr lang="en-US" b="1" dirty="0" smtClean="0">
                <a:solidFill>
                  <a:srgbClr val="0070C0"/>
                </a:solidFill>
              </a:rPr>
              <a:t>Differentiating the first of </a:t>
            </a:r>
            <a:r>
              <a:rPr lang="en-US" b="1" dirty="0" err="1" smtClean="0">
                <a:solidFill>
                  <a:srgbClr val="0070C0"/>
                </a:solidFill>
              </a:rPr>
              <a:t>Eqs</a:t>
            </a:r>
            <a:r>
              <a:rPr lang="en-US" b="1" dirty="0" smtClean="0">
                <a:solidFill>
                  <a:srgbClr val="0070C0"/>
                </a:solidFill>
              </a:rPr>
              <a:t>.(2) </a:t>
            </a:r>
            <a:r>
              <a:rPr lang="en-US" b="1" dirty="0" err="1" smtClean="0">
                <a:solidFill>
                  <a:srgbClr val="0070C0"/>
                </a:solidFill>
              </a:rPr>
              <a:t>w.r.t</a:t>
            </a:r>
            <a:r>
              <a:rPr lang="en-US" b="1" dirty="0" smtClean="0">
                <a:solidFill>
                  <a:srgbClr val="0070C0"/>
                </a:solidFill>
              </a:rPr>
              <a:t>. x, the second </a:t>
            </a:r>
            <a:r>
              <a:rPr lang="en-US" b="1" dirty="0" err="1" smtClean="0">
                <a:solidFill>
                  <a:srgbClr val="0070C0"/>
                </a:solidFill>
              </a:rPr>
              <a:t>w.r.t</a:t>
            </a:r>
            <a:r>
              <a:rPr lang="en-US" b="1" dirty="0" smtClean="0">
                <a:solidFill>
                  <a:srgbClr val="0070C0"/>
                </a:solidFill>
              </a:rPr>
              <a:t>. y, and adding then together</a:t>
            </a:r>
            <a:endParaRPr lang="en-US" b="1" dirty="0">
              <a:solidFill>
                <a:srgbClr val="0070C0"/>
              </a:solidFill>
            </a:endParaRPr>
          </a:p>
        </p:txBody>
      </p:sp>
      <p:grpSp>
        <p:nvGrpSpPr>
          <p:cNvPr id="16" name="Group 15"/>
          <p:cNvGrpSpPr/>
          <p:nvPr/>
        </p:nvGrpSpPr>
        <p:grpSpPr>
          <a:xfrm>
            <a:off x="1184275" y="4077072"/>
            <a:ext cx="7277647" cy="995362"/>
            <a:chOff x="2043855" y="4029001"/>
            <a:chExt cx="7277647" cy="995362"/>
          </a:xfrm>
        </p:grpSpPr>
        <p:graphicFrame>
          <p:nvGraphicFramePr>
            <p:cNvPr id="17" name="Object 3"/>
            <p:cNvGraphicFramePr>
              <a:graphicFrameLocks noChangeAspect="1"/>
            </p:cNvGraphicFramePr>
            <p:nvPr/>
          </p:nvGraphicFramePr>
          <p:xfrm>
            <a:off x="2043855" y="4029001"/>
            <a:ext cx="5803900" cy="995362"/>
          </p:xfrm>
          <a:graphic>
            <a:graphicData uri="http://schemas.openxmlformats.org/presentationml/2006/ole">
              <p:oleObj spid="_x0000_s71687" name="Equation" r:id="rId5" imgW="2489040" imgH="507960" progId="Equation.3">
                <p:embed/>
              </p:oleObj>
            </a:graphicData>
          </a:graphic>
        </p:graphicFrame>
        <p:sp>
          <p:nvSpPr>
            <p:cNvPr id="18" name="TextBox 17"/>
            <p:cNvSpPr txBox="1"/>
            <p:nvPr/>
          </p:nvSpPr>
          <p:spPr>
            <a:xfrm>
              <a:off x="8781950" y="4293096"/>
              <a:ext cx="539552" cy="369332"/>
            </a:xfrm>
            <a:prstGeom prst="rect">
              <a:avLst/>
            </a:prstGeom>
            <a:noFill/>
          </p:spPr>
          <p:txBody>
            <a:bodyPr wrap="square" rtlCol="0">
              <a:spAutoFit/>
            </a:bodyPr>
            <a:lstStyle/>
            <a:p>
              <a:r>
                <a:rPr lang="en-US" b="1" dirty="0" smtClean="0">
                  <a:solidFill>
                    <a:srgbClr val="0070C0"/>
                  </a:solidFill>
                </a:rPr>
                <a:t>(7)</a:t>
              </a:r>
              <a:endParaRPr lang="en-US" b="1" dirty="0">
                <a:solidFill>
                  <a:srgbClr val="0070C0"/>
                </a:solidFill>
              </a:endParaRPr>
            </a:p>
          </p:txBody>
        </p:sp>
      </p:grpSp>
      <p:sp>
        <p:nvSpPr>
          <p:cNvPr id="19" name="TextBox 18"/>
          <p:cNvSpPr txBox="1"/>
          <p:nvPr/>
        </p:nvSpPr>
        <p:spPr>
          <a:xfrm>
            <a:off x="683568" y="5157192"/>
            <a:ext cx="7416824" cy="369332"/>
          </a:xfrm>
          <a:prstGeom prst="rect">
            <a:avLst/>
          </a:prstGeom>
          <a:noFill/>
        </p:spPr>
        <p:txBody>
          <a:bodyPr wrap="square" rtlCol="0">
            <a:spAutoFit/>
          </a:bodyPr>
          <a:lstStyle/>
          <a:p>
            <a:r>
              <a:rPr lang="en-US" b="1" dirty="0" smtClean="0">
                <a:solidFill>
                  <a:srgbClr val="0070C0"/>
                </a:solidFill>
              </a:rPr>
              <a:t>Substituting Eq.(7) into Eq.(6)</a:t>
            </a:r>
            <a:endParaRPr lang="en-US" b="1" dirty="0">
              <a:solidFill>
                <a:srgbClr val="0070C0"/>
              </a:solidFill>
            </a:endParaRPr>
          </a:p>
        </p:txBody>
      </p:sp>
      <p:grpSp>
        <p:nvGrpSpPr>
          <p:cNvPr id="21" name="Group 20"/>
          <p:cNvGrpSpPr/>
          <p:nvPr/>
        </p:nvGrpSpPr>
        <p:grpSpPr>
          <a:xfrm>
            <a:off x="406400" y="5687313"/>
            <a:ext cx="8017520" cy="946150"/>
            <a:chOff x="1731464" y="4052889"/>
            <a:chExt cx="8017520" cy="946150"/>
          </a:xfrm>
        </p:grpSpPr>
        <p:graphicFrame>
          <p:nvGraphicFramePr>
            <p:cNvPr id="22" name="Object 3"/>
            <p:cNvGraphicFramePr>
              <a:graphicFrameLocks noChangeAspect="1"/>
            </p:cNvGraphicFramePr>
            <p:nvPr/>
          </p:nvGraphicFramePr>
          <p:xfrm>
            <a:off x="1731464" y="4052889"/>
            <a:ext cx="6427788" cy="946150"/>
          </p:xfrm>
          <a:graphic>
            <a:graphicData uri="http://schemas.openxmlformats.org/presentationml/2006/ole">
              <p:oleObj spid="_x0000_s71689" name="Equation" r:id="rId6" imgW="2755800" imgH="482400" progId="Equation.3">
                <p:embed/>
              </p:oleObj>
            </a:graphicData>
          </a:graphic>
        </p:graphicFrame>
        <p:sp>
          <p:nvSpPr>
            <p:cNvPr id="23" name="TextBox 22"/>
            <p:cNvSpPr txBox="1"/>
            <p:nvPr/>
          </p:nvSpPr>
          <p:spPr>
            <a:xfrm>
              <a:off x="9209432" y="4279231"/>
              <a:ext cx="539552" cy="369332"/>
            </a:xfrm>
            <a:prstGeom prst="rect">
              <a:avLst/>
            </a:prstGeom>
            <a:noFill/>
          </p:spPr>
          <p:txBody>
            <a:bodyPr wrap="square" rtlCol="0">
              <a:spAutoFit/>
            </a:bodyPr>
            <a:lstStyle/>
            <a:p>
              <a:r>
                <a:rPr lang="en-US" b="1" dirty="0" smtClean="0">
                  <a:solidFill>
                    <a:srgbClr val="0070C0"/>
                  </a:solidFill>
                </a:rPr>
                <a:t>(8)</a:t>
              </a:r>
              <a:endParaRPr lang="en-US" b="1" dirty="0">
                <a:solidFill>
                  <a:srgbClr val="0070C0"/>
                </a:solidFill>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476672"/>
            <a:ext cx="7920880" cy="923330"/>
          </a:xfrm>
          <a:prstGeom prst="rect">
            <a:avLst/>
          </a:prstGeom>
          <a:noFill/>
        </p:spPr>
        <p:txBody>
          <a:bodyPr wrap="square" rtlCol="0">
            <a:spAutoFit/>
          </a:bodyPr>
          <a:lstStyle/>
          <a:p>
            <a:r>
              <a:rPr lang="en-US" b="1" dirty="0" smtClean="0">
                <a:solidFill>
                  <a:srgbClr val="0070C0"/>
                </a:solidFill>
              </a:rPr>
              <a:t>The case of plane stress represents, with only a very small error, the state of stress in a thin plate which is subjected to forces applied at the boundary, parallel to the plane of the plate, and uniformly distributed over the thickness.</a:t>
            </a:r>
            <a:endParaRPr lang="en-US" b="1" dirty="0">
              <a:solidFill>
                <a:srgbClr val="0070C0"/>
              </a:solidFill>
            </a:endParaRPr>
          </a:p>
        </p:txBody>
      </p:sp>
      <p:grpSp>
        <p:nvGrpSpPr>
          <p:cNvPr id="48" name="Group 47"/>
          <p:cNvGrpSpPr/>
          <p:nvPr/>
        </p:nvGrpSpPr>
        <p:grpSpPr>
          <a:xfrm>
            <a:off x="1403561" y="1904199"/>
            <a:ext cx="3096431" cy="3036969"/>
            <a:chOff x="1223249" y="1904199"/>
            <a:chExt cx="3096431" cy="3036969"/>
          </a:xfrm>
        </p:grpSpPr>
        <p:sp>
          <p:nvSpPr>
            <p:cNvPr id="7" name="Oval 6"/>
            <p:cNvSpPr/>
            <p:nvPr/>
          </p:nvSpPr>
          <p:spPr>
            <a:xfrm>
              <a:off x="1691680" y="2348880"/>
              <a:ext cx="2160000" cy="2160000"/>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2771680" y="1904199"/>
              <a:ext cx="120" cy="43200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7"/>
            </p:cNvCxnSpPr>
            <p:nvPr/>
          </p:nvCxnSpPr>
          <p:spPr>
            <a:xfrm flipV="1">
              <a:off x="3535355" y="2420888"/>
              <a:ext cx="388573" cy="24431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1"/>
            </p:cNvCxnSpPr>
            <p:nvPr/>
          </p:nvCxnSpPr>
          <p:spPr>
            <a:xfrm flipH="1" flipV="1">
              <a:off x="1691680" y="2348880"/>
              <a:ext cx="316325" cy="316324"/>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223249" y="3428880"/>
              <a:ext cx="468000" cy="12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6"/>
            </p:cNvCxnSpPr>
            <p:nvPr/>
          </p:nvCxnSpPr>
          <p:spPr>
            <a:xfrm>
              <a:off x="3851680" y="3428880"/>
              <a:ext cx="468000" cy="12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p:cNvCxnSpPr>
            <p:nvPr/>
          </p:nvCxnSpPr>
          <p:spPr>
            <a:xfrm flipH="1">
              <a:off x="1619672" y="4192556"/>
              <a:ext cx="360000" cy="36000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4"/>
            </p:cNvCxnSpPr>
            <p:nvPr/>
          </p:nvCxnSpPr>
          <p:spPr>
            <a:xfrm>
              <a:off x="2771680" y="4508880"/>
              <a:ext cx="120" cy="43200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5"/>
            </p:cNvCxnSpPr>
            <p:nvPr/>
          </p:nvCxnSpPr>
          <p:spPr>
            <a:xfrm>
              <a:off x="3535355" y="4192556"/>
              <a:ext cx="324000" cy="32400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1403648" y="2852936"/>
              <a:ext cx="360040" cy="14401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2219486" y="2001473"/>
              <a:ext cx="144016" cy="432048"/>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203848" y="2000715"/>
              <a:ext cx="216024" cy="432048"/>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331640" y="3861048"/>
              <a:ext cx="432048" cy="14401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3779912" y="2780928"/>
              <a:ext cx="504056" cy="216024"/>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2123728" y="4437112"/>
              <a:ext cx="216024" cy="50405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779154" y="3848415"/>
              <a:ext cx="504056" cy="14401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203848" y="4437112"/>
              <a:ext cx="216024" cy="36004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771880" y="3429000"/>
              <a:ext cx="720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771680" y="2708920"/>
              <a:ext cx="120" cy="720000"/>
            </a:xfrm>
            <a:prstGeom prst="straightConnector1">
              <a:avLst/>
            </a:prstGeom>
            <a:ln w="1905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275856" y="3429000"/>
              <a:ext cx="288032" cy="369332"/>
            </a:xfrm>
            <a:prstGeom prst="rect">
              <a:avLst/>
            </a:prstGeom>
            <a:noFill/>
          </p:spPr>
          <p:txBody>
            <a:bodyPr wrap="square" rtlCol="0">
              <a:spAutoFit/>
            </a:bodyPr>
            <a:lstStyle/>
            <a:p>
              <a:r>
                <a:rPr lang="en-US" dirty="0" smtClean="0"/>
                <a:t>y</a:t>
              </a:r>
              <a:endParaRPr lang="en-US" dirty="0"/>
            </a:p>
          </p:txBody>
        </p:sp>
        <p:sp>
          <p:nvSpPr>
            <p:cNvPr id="47" name="TextBox 46"/>
            <p:cNvSpPr txBox="1"/>
            <p:nvPr/>
          </p:nvSpPr>
          <p:spPr>
            <a:xfrm>
              <a:off x="2483768" y="2492896"/>
              <a:ext cx="288032" cy="369332"/>
            </a:xfrm>
            <a:prstGeom prst="rect">
              <a:avLst/>
            </a:prstGeom>
            <a:noFill/>
          </p:spPr>
          <p:txBody>
            <a:bodyPr wrap="square" rtlCol="0">
              <a:spAutoFit/>
            </a:bodyPr>
            <a:lstStyle/>
            <a:p>
              <a:r>
                <a:rPr lang="en-US" dirty="0" smtClean="0"/>
                <a:t>x</a:t>
              </a:r>
              <a:endParaRPr lang="en-US" dirty="0"/>
            </a:p>
          </p:txBody>
        </p:sp>
      </p:grpSp>
      <p:grpSp>
        <p:nvGrpSpPr>
          <p:cNvPr id="61" name="Group 60"/>
          <p:cNvGrpSpPr/>
          <p:nvPr/>
        </p:nvGrpSpPr>
        <p:grpSpPr>
          <a:xfrm>
            <a:off x="6204434" y="1844066"/>
            <a:ext cx="1319894" cy="3194376"/>
            <a:chOff x="5076056" y="1844066"/>
            <a:chExt cx="1319894" cy="3194376"/>
          </a:xfrm>
        </p:grpSpPr>
        <p:sp>
          <p:nvSpPr>
            <p:cNvPr id="49" name="Rectangle 48"/>
            <p:cNvSpPr/>
            <p:nvPr/>
          </p:nvSpPr>
          <p:spPr>
            <a:xfrm>
              <a:off x="5076056" y="2348880"/>
              <a:ext cx="288032" cy="2160000"/>
            </a:xfrm>
            <a:prstGeom prst="rect">
              <a:avLst/>
            </a:prstGeom>
            <a:no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a:off x="5363330" y="1844824"/>
              <a:ext cx="0" cy="50405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076056" y="1844066"/>
              <a:ext cx="0" cy="50405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363330" y="4534386"/>
              <a:ext cx="0" cy="50405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076056" y="4521753"/>
              <a:ext cx="0" cy="504056"/>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5435976" y="2709678"/>
              <a:ext cx="720200" cy="720080"/>
              <a:chOff x="5507984" y="2861320"/>
              <a:chExt cx="720200" cy="720080"/>
            </a:xfrm>
          </p:grpSpPr>
          <p:cxnSp>
            <p:nvCxnSpPr>
              <p:cNvPr id="55" name="Straight Arrow Connector 54"/>
              <p:cNvCxnSpPr/>
              <p:nvPr/>
            </p:nvCxnSpPr>
            <p:spPr>
              <a:xfrm>
                <a:off x="5508184" y="3581400"/>
                <a:ext cx="720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5507984" y="2861320"/>
                <a:ext cx="120" cy="720000"/>
              </a:xfrm>
              <a:prstGeom prst="straightConnector1">
                <a:avLst/>
              </a:prstGeom>
              <a:ln w="1905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6107918" y="3249359"/>
              <a:ext cx="288032" cy="369332"/>
            </a:xfrm>
            <a:prstGeom prst="rect">
              <a:avLst/>
            </a:prstGeom>
            <a:noFill/>
          </p:spPr>
          <p:txBody>
            <a:bodyPr wrap="square" rtlCol="0">
              <a:spAutoFit/>
            </a:bodyPr>
            <a:lstStyle/>
            <a:p>
              <a:r>
                <a:rPr lang="en-US" dirty="0" smtClean="0"/>
                <a:t>z</a:t>
              </a:r>
              <a:endParaRPr lang="en-US" dirty="0"/>
            </a:p>
          </p:txBody>
        </p:sp>
        <p:sp>
          <p:nvSpPr>
            <p:cNvPr id="60" name="TextBox 59"/>
            <p:cNvSpPr txBox="1"/>
            <p:nvPr/>
          </p:nvSpPr>
          <p:spPr>
            <a:xfrm>
              <a:off x="5436096" y="2420888"/>
              <a:ext cx="288032" cy="369332"/>
            </a:xfrm>
            <a:prstGeom prst="rect">
              <a:avLst/>
            </a:prstGeom>
            <a:noFill/>
          </p:spPr>
          <p:txBody>
            <a:bodyPr wrap="square" rtlCol="0">
              <a:spAutoFit/>
            </a:bodyPr>
            <a:lstStyle/>
            <a:p>
              <a:r>
                <a:rPr lang="en-US" dirty="0" smtClean="0"/>
                <a:t>x</a:t>
              </a:r>
              <a:endParaRPr lang="en-US" dirty="0"/>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116632"/>
            <a:ext cx="8136904" cy="923330"/>
          </a:xfrm>
          <a:prstGeom prst="rect">
            <a:avLst/>
          </a:prstGeom>
          <a:noFill/>
        </p:spPr>
        <p:txBody>
          <a:bodyPr wrap="square" rtlCol="0">
            <a:spAutoFit/>
          </a:bodyPr>
          <a:lstStyle/>
          <a:p>
            <a:pPr marL="342900" indent="-342900"/>
            <a:r>
              <a:rPr lang="en-US" b="1" dirty="0" smtClean="0">
                <a:solidFill>
                  <a:srgbClr val="FF0000"/>
                </a:solidFill>
              </a:rPr>
              <a:t>b. Plane-Strain</a:t>
            </a:r>
          </a:p>
          <a:p>
            <a:pPr marL="342900" indent="-342900"/>
            <a:endParaRPr lang="en-US" b="1" dirty="0" smtClean="0">
              <a:solidFill>
                <a:srgbClr val="0070C0"/>
              </a:solidFill>
            </a:endParaRPr>
          </a:p>
          <a:p>
            <a:pPr marL="342900" indent="-342900"/>
            <a:r>
              <a:rPr lang="en-US" b="1" dirty="0" smtClean="0">
                <a:solidFill>
                  <a:srgbClr val="0070C0"/>
                </a:solidFill>
              </a:rPr>
              <a:t>One has a sate of plane strain when the following conditions are satisfied.</a:t>
            </a:r>
          </a:p>
        </p:txBody>
      </p:sp>
      <p:grpSp>
        <p:nvGrpSpPr>
          <p:cNvPr id="5" name="Group 4"/>
          <p:cNvGrpSpPr/>
          <p:nvPr/>
        </p:nvGrpSpPr>
        <p:grpSpPr>
          <a:xfrm>
            <a:off x="1550988" y="961008"/>
            <a:ext cx="4531493" cy="2540000"/>
            <a:chOff x="1624683" y="-191739"/>
            <a:chExt cx="4531493" cy="2540000"/>
          </a:xfrm>
        </p:grpSpPr>
        <p:graphicFrame>
          <p:nvGraphicFramePr>
            <p:cNvPr id="6" name="Object 3"/>
            <p:cNvGraphicFramePr>
              <a:graphicFrameLocks noChangeAspect="1"/>
            </p:cNvGraphicFramePr>
            <p:nvPr/>
          </p:nvGraphicFramePr>
          <p:xfrm>
            <a:off x="1624683" y="-191739"/>
            <a:ext cx="2873375" cy="2540000"/>
          </p:xfrm>
          <a:graphic>
            <a:graphicData uri="http://schemas.openxmlformats.org/presentationml/2006/ole">
              <p:oleObj spid="_x0000_s74754" name="Equation" r:id="rId3" imgW="1231560" imgH="1295280" progId="Equation.3">
                <p:embed/>
              </p:oleObj>
            </a:graphicData>
          </a:graphic>
        </p:graphicFrame>
        <p:sp>
          <p:nvSpPr>
            <p:cNvPr id="7" name="TextBox 6"/>
            <p:cNvSpPr txBox="1"/>
            <p:nvPr/>
          </p:nvSpPr>
          <p:spPr>
            <a:xfrm>
              <a:off x="5436096" y="899428"/>
              <a:ext cx="720080" cy="369332"/>
            </a:xfrm>
            <a:prstGeom prst="rect">
              <a:avLst/>
            </a:prstGeom>
            <a:noFill/>
          </p:spPr>
          <p:txBody>
            <a:bodyPr wrap="square" rtlCol="0">
              <a:spAutoFit/>
            </a:bodyPr>
            <a:lstStyle/>
            <a:p>
              <a:r>
                <a:rPr lang="en-US" b="1" dirty="0" smtClean="0">
                  <a:solidFill>
                    <a:srgbClr val="0070C0"/>
                  </a:solidFill>
                </a:rPr>
                <a:t>(9)</a:t>
              </a:r>
              <a:endParaRPr lang="en-US" b="1" dirty="0">
                <a:solidFill>
                  <a:srgbClr val="0070C0"/>
                </a:solidFill>
              </a:endParaRPr>
            </a:p>
          </p:txBody>
        </p:sp>
      </p:grpSp>
      <p:sp>
        <p:nvSpPr>
          <p:cNvPr id="8" name="TextBox 7"/>
          <p:cNvSpPr txBox="1"/>
          <p:nvPr/>
        </p:nvSpPr>
        <p:spPr>
          <a:xfrm>
            <a:off x="683568" y="3818161"/>
            <a:ext cx="7416824" cy="369332"/>
          </a:xfrm>
          <a:prstGeom prst="rect">
            <a:avLst/>
          </a:prstGeom>
          <a:noFill/>
        </p:spPr>
        <p:txBody>
          <a:bodyPr wrap="square" rtlCol="0">
            <a:spAutoFit/>
          </a:bodyPr>
          <a:lstStyle/>
          <a:p>
            <a:r>
              <a:rPr lang="en-US" b="1" dirty="0" smtClean="0">
                <a:solidFill>
                  <a:srgbClr val="0070C0"/>
                </a:solidFill>
              </a:rPr>
              <a:t>The equilibrium equations become:</a:t>
            </a:r>
            <a:endParaRPr lang="en-US" b="1" dirty="0">
              <a:solidFill>
                <a:srgbClr val="0070C0"/>
              </a:solidFill>
            </a:endParaRPr>
          </a:p>
        </p:txBody>
      </p:sp>
      <p:grpSp>
        <p:nvGrpSpPr>
          <p:cNvPr id="9" name="Group 8"/>
          <p:cNvGrpSpPr/>
          <p:nvPr/>
        </p:nvGrpSpPr>
        <p:grpSpPr>
          <a:xfrm>
            <a:off x="1962150" y="4250209"/>
            <a:ext cx="4410050" cy="1843087"/>
            <a:chOff x="1962150" y="1604963"/>
            <a:chExt cx="4410050" cy="1843087"/>
          </a:xfrm>
        </p:grpSpPr>
        <p:graphicFrame>
          <p:nvGraphicFramePr>
            <p:cNvPr id="10" name="Object 5"/>
            <p:cNvGraphicFramePr>
              <a:graphicFrameLocks noChangeAspect="1"/>
            </p:cNvGraphicFramePr>
            <p:nvPr/>
          </p:nvGraphicFramePr>
          <p:xfrm>
            <a:off x="1962150" y="1604963"/>
            <a:ext cx="3168650" cy="1843087"/>
          </p:xfrm>
          <a:graphic>
            <a:graphicData uri="http://schemas.openxmlformats.org/presentationml/2006/ole">
              <p:oleObj spid="_x0000_s74755" name="Equation" r:id="rId4" imgW="1358640" imgH="939600" progId="Equation.3">
                <p:embed/>
              </p:oleObj>
            </a:graphicData>
          </a:graphic>
        </p:graphicFrame>
        <p:sp>
          <p:nvSpPr>
            <p:cNvPr id="11" name="TextBox 10"/>
            <p:cNvSpPr txBox="1"/>
            <p:nvPr/>
          </p:nvSpPr>
          <p:spPr>
            <a:xfrm>
              <a:off x="5760640" y="2348880"/>
              <a:ext cx="611560" cy="369332"/>
            </a:xfrm>
            <a:prstGeom prst="rect">
              <a:avLst/>
            </a:prstGeom>
            <a:noFill/>
          </p:spPr>
          <p:txBody>
            <a:bodyPr wrap="square" rtlCol="0">
              <a:spAutoFit/>
            </a:bodyPr>
            <a:lstStyle/>
            <a:p>
              <a:r>
                <a:rPr lang="en-US" b="1" dirty="0" smtClean="0">
                  <a:solidFill>
                    <a:srgbClr val="0070C0"/>
                  </a:solidFill>
                </a:rPr>
                <a:t>(10)</a:t>
              </a:r>
              <a:endParaRPr lang="en-US" b="1" dirty="0">
                <a:solidFill>
                  <a:srgbClr val="0070C0"/>
                </a:solidFill>
              </a:endParaRPr>
            </a:p>
          </p:txBody>
        </p:sp>
      </p:grpSp>
      <p:sp>
        <p:nvSpPr>
          <p:cNvPr id="12" name="TextBox 11"/>
          <p:cNvSpPr txBox="1"/>
          <p:nvPr/>
        </p:nvSpPr>
        <p:spPr>
          <a:xfrm>
            <a:off x="5508104" y="4294837"/>
            <a:ext cx="3024336" cy="646331"/>
          </a:xfrm>
          <a:prstGeom prst="rect">
            <a:avLst/>
          </a:prstGeom>
          <a:noFill/>
        </p:spPr>
        <p:txBody>
          <a:bodyPr wrap="square" rtlCol="0">
            <a:spAutoFit/>
          </a:bodyPr>
          <a:lstStyle/>
          <a:p>
            <a:r>
              <a:rPr lang="en-US" b="1" dirty="0" smtClean="0">
                <a:solidFill>
                  <a:srgbClr val="FF0000"/>
                </a:solidFill>
              </a:rPr>
              <a:t>The same as those for the plane stress case</a:t>
            </a:r>
            <a:endParaRPr lang="en-US" b="1" dirty="0">
              <a:solidFill>
                <a:srgbClr val="FF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60648"/>
            <a:ext cx="7416824" cy="369332"/>
          </a:xfrm>
          <a:prstGeom prst="rect">
            <a:avLst/>
          </a:prstGeom>
          <a:noFill/>
        </p:spPr>
        <p:txBody>
          <a:bodyPr wrap="square" rtlCol="0">
            <a:spAutoFit/>
          </a:bodyPr>
          <a:lstStyle/>
          <a:p>
            <a:r>
              <a:rPr lang="en-US" b="1" dirty="0" smtClean="0">
                <a:solidFill>
                  <a:srgbClr val="0070C0"/>
                </a:solidFill>
              </a:rPr>
              <a:t>The strain – stress relations are</a:t>
            </a:r>
            <a:endParaRPr lang="en-US" b="1" dirty="0">
              <a:solidFill>
                <a:srgbClr val="0070C0"/>
              </a:solidFill>
            </a:endParaRPr>
          </a:p>
        </p:txBody>
      </p:sp>
      <p:grpSp>
        <p:nvGrpSpPr>
          <p:cNvPr id="5" name="Group 4"/>
          <p:cNvGrpSpPr/>
          <p:nvPr/>
        </p:nvGrpSpPr>
        <p:grpSpPr>
          <a:xfrm>
            <a:off x="1385888" y="692150"/>
            <a:ext cx="5130329" cy="2443163"/>
            <a:chOff x="1726024" y="1303760"/>
            <a:chExt cx="4574168" cy="2443163"/>
          </a:xfrm>
        </p:grpSpPr>
        <p:graphicFrame>
          <p:nvGraphicFramePr>
            <p:cNvPr id="6" name="Object 5"/>
            <p:cNvGraphicFramePr>
              <a:graphicFrameLocks noChangeAspect="1"/>
            </p:cNvGraphicFramePr>
            <p:nvPr/>
          </p:nvGraphicFramePr>
          <p:xfrm>
            <a:off x="1726024" y="1303760"/>
            <a:ext cx="3640421" cy="2443163"/>
          </p:xfrm>
          <a:graphic>
            <a:graphicData uri="http://schemas.openxmlformats.org/presentationml/2006/ole">
              <p:oleObj spid="_x0000_s75778" name="Equation" r:id="rId3" imgW="1562040" imgH="1244520" progId="Equation.3">
                <p:embed/>
              </p:oleObj>
            </a:graphicData>
          </a:graphic>
        </p:graphicFrame>
        <p:sp>
          <p:nvSpPr>
            <p:cNvPr id="7" name="TextBox 6"/>
            <p:cNvSpPr txBox="1"/>
            <p:nvPr/>
          </p:nvSpPr>
          <p:spPr>
            <a:xfrm>
              <a:off x="5760640" y="2348880"/>
              <a:ext cx="539552" cy="369332"/>
            </a:xfrm>
            <a:prstGeom prst="rect">
              <a:avLst/>
            </a:prstGeom>
            <a:noFill/>
          </p:spPr>
          <p:txBody>
            <a:bodyPr wrap="square" rtlCol="0">
              <a:spAutoFit/>
            </a:bodyPr>
            <a:lstStyle/>
            <a:p>
              <a:r>
                <a:rPr lang="en-US" b="1" dirty="0" smtClean="0">
                  <a:solidFill>
                    <a:srgbClr val="0070C0"/>
                  </a:solidFill>
                </a:rPr>
                <a:t>(11)</a:t>
              </a:r>
              <a:endParaRPr lang="en-US" b="1" dirty="0">
                <a:solidFill>
                  <a:srgbClr val="0070C0"/>
                </a:solidFill>
              </a:endParaRPr>
            </a:p>
          </p:txBody>
        </p:sp>
      </p:grpSp>
      <p:grpSp>
        <p:nvGrpSpPr>
          <p:cNvPr id="11" name="Group 10"/>
          <p:cNvGrpSpPr/>
          <p:nvPr/>
        </p:nvGrpSpPr>
        <p:grpSpPr>
          <a:xfrm>
            <a:off x="683568" y="3220318"/>
            <a:ext cx="5172720" cy="1720850"/>
            <a:chOff x="683568" y="3149068"/>
            <a:chExt cx="5172720" cy="1720850"/>
          </a:xfrm>
        </p:grpSpPr>
        <p:sp>
          <p:nvSpPr>
            <p:cNvPr id="8" name="TextBox 7"/>
            <p:cNvSpPr txBox="1"/>
            <p:nvPr/>
          </p:nvSpPr>
          <p:spPr>
            <a:xfrm>
              <a:off x="683568" y="3356992"/>
              <a:ext cx="720080" cy="369332"/>
            </a:xfrm>
            <a:prstGeom prst="rect">
              <a:avLst/>
            </a:prstGeom>
            <a:noFill/>
          </p:spPr>
          <p:txBody>
            <a:bodyPr wrap="square" rtlCol="0">
              <a:spAutoFit/>
            </a:bodyPr>
            <a:lstStyle/>
            <a:p>
              <a:r>
                <a:rPr lang="en-US" b="1" dirty="0" smtClean="0">
                  <a:solidFill>
                    <a:srgbClr val="0070C0"/>
                  </a:solidFill>
                </a:rPr>
                <a:t>Since </a:t>
              </a:r>
              <a:endParaRPr lang="en-US" b="1" dirty="0">
                <a:solidFill>
                  <a:srgbClr val="0070C0"/>
                </a:solidFill>
              </a:endParaRPr>
            </a:p>
          </p:txBody>
        </p:sp>
        <p:graphicFrame>
          <p:nvGraphicFramePr>
            <p:cNvPr id="10" name="Object 9"/>
            <p:cNvGraphicFramePr>
              <a:graphicFrameLocks noChangeAspect="1"/>
            </p:cNvGraphicFramePr>
            <p:nvPr/>
          </p:nvGraphicFramePr>
          <p:xfrm>
            <a:off x="1408113" y="3149068"/>
            <a:ext cx="4448175" cy="1720850"/>
          </p:xfrm>
          <a:graphic>
            <a:graphicData uri="http://schemas.openxmlformats.org/presentationml/2006/ole">
              <p:oleObj spid="_x0000_s75780" name="Equation" r:id="rId4" imgW="1701720" imgH="876240" progId="Equation.3">
                <p:embed/>
              </p:oleObj>
            </a:graphicData>
          </a:graphic>
        </p:graphicFrame>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03325" y="692150"/>
            <a:ext cx="5312892" cy="2443163"/>
            <a:chOff x="1563252" y="1303760"/>
            <a:chExt cx="4736940" cy="2443163"/>
          </a:xfrm>
        </p:grpSpPr>
        <p:graphicFrame>
          <p:nvGraphicFramePr>
            <p:cNvPr id="5" name="Object 4"/>
            <p:cNvGraphicFramePr>
              <a:graphicFrameLocks noChangeAspect="1"/>
            </p:cNvGraphicFramePr>
            <p:nvPr/>
          </p:nvGraphicFramePr>
          <p:xfrm>
            <a:off x="1563252" y="1303760"/>
            <a:ext cx="3965964" cy="2443163"/>
          </p:xfrm>
          <a:graphic>
            <a:graphicData uri="http://schemas.openxmlformats.org/presentationml/2006/ole">
              <p:oleObj spid="_x0000_s76802" name="Equation" r:id="rId3" imgW="1701720" imgH="1244520" progId="Equation.3">
                <p:embed/>
              </p:oleObj>
            </a:graphicData>
          </a:graphic>
        </p:graphicFrame>
        <p:sp>
          <p:nvSpPr>
            <p:cNvPr id="6" name="TextBox 5"/>
            <p:cNvSpPr txBox="1"/>
            <p:nvPr/>
          </p:nvSpPr>
          <p:spPr>
            <a:xfrm>
              <a:off x="5760640" y="2348880"/>
              <a:ext cx="539552" cy="369332"/>
            </a:xfrm>
            <a:prstGeom prst="rect">
              <a:avLst/>
            </a:prstGeom>
            <a:noFill/>
          </p:spPr>
          <p:txBody>
            <a:bodyPr wrap="square" rtlCol="0">
              <a:spAutoFit/>
            </a:bodyPr>
            <a:lstStyle/>
            <a:p>
              <a:r>
                <a:rPr lang="en-US" b="1" dirty="0" smtClean="0">
                  <a:solidFill>
                    <a:srgbClr val="0070C0"/>
                  </a:solidFill>
                </a:rPr>
                <a:t>(12)</a:t>
              </a:r>
              <a:endParaRPr lang="en-US" b="1" dirty="0">
                <a:solidFill>
                  <a:srgbClr val="0070C0"/>
                </a:solidFill>
              </a:endParaRPr>
            </a:p>
          </p:txBody>
        </p:sp>
      </p:grpSp>
      <p:sp>
        <p:nvSpPr>
          <p:cNvPr id="7" name="TextBox 6"/>
          <p:cNvSpPr txBox="1"/>
          <p:nvPr/>
        </p:nvSpPr>
        <p:spPr>
          <a:xfrm>
            <a:off x="683568" y="260648"/>
            <a:ext cx="7416824" cy="369332"/>
          </a:xfrm>
          <a:prstGeom prst="rect">
            <a:avLst/>
          </a:prstGeom>
          <a:noFill/>
        </p:spPr>
        <p:txBody>
          <a:bodyPr wrap="square" rtlCol="0">
            <a:spAutoFit/>
          </a:bodyPr>
          <a:lstStyle/>
          <a:p>
            <a:r>
              <a:rPr lang="en-US" b="1" dirty="0" smtClean="0">
                <a:solidFill>
                  <a:srgbClr val="0070C0"/>
                </a:solidFill>
              </a:rPr>
              <a:t>Thus the </a:t>
            </a:r>
            <a:r>
              <a:rPr lang="en-US" b="1" dirty="0" err="1" smtClean="0">
                <a:solidFill>
                  <a:srgbClr val="0070C0"/>
                </a:solidFill>
              </a:rPr>
              <a:t>eqs</a:t>
            </a:r>
            <a:r>
              <a:rPr lang="en-US" b="1" dirty="0" smtClean="0">
                <a:solidFill>
                  <a:srgbClr val="0070C0"/>
                </a:solidFill>
              </a:rPr>
              <a:t>.(11) become</a:t>
            </a:r>
            <a:endParaRPr lang="en-US" b="1" dirty="0">
              <a:solidFill>
                <a:srgbClr val="0070C0"/>
              </a:solidFill>
            </a:endParaRPr>
          </a:p>
        </p:txBody>
      </p:sp>
      <p:sp>
        <p:nvSpPr>
          <p:cNvPr id="8" name="TextBox 7"/>
          <p:cNvSpPr txBox="1"/>
          <p:nvPr/>
        </p:nvSpPr>
        <p:spPr>
          <a:xfrm>
            <a:off x="611560" y="3036118"/>
            <a:ext cx="7416824" cy="369332"/>
          </a:xfrm>
          <a:prstGeom prst="rect">
            <a:avLst/>
          </a:prstGeom>
          <a:noFill/>
        </p:spPr>
        <p:txBody>
          <a:bodyPr wrap="square" rtlCol="0">
            <a:spAutoFit/>
          </a:bodyPr>
          <a:lstStyle/>
          <a:p>
            <a:r>
              <a:rPr lang="en-US" b="1" dirty="0" smtClean="0">
                <a:solidFill>
                  <a:srgbClr val="0070C0"/>
                </a:solidFill>
              </a:rPr>
              <a:t>The compatibility equations is</a:t>
            </a:r>
            <a:endParaRPr lang="en-US" b="1" dirty="0">
              <a:solidFill>
                <a:srgbClr val="0070C0"/>
              </a:solidFill>
            </a:endParaRPr>
          </a:p>
        </p:txBody>
      </p:sp>
      <p:grpSp>
        <p:nvGrpSpPr>
          <p:cNvPr id="9" name="Group 8"/>
          <p:cNvGrpSpPr/>
          <p:nvPr/>
        </p:nvGrpSpPr>
        <p:grpSpPr>
          <a:xfrm>
            <a:off x="1725166" y="3419908"/>
            <a:ext cx="4863058" cy="896938"/>
            <a:chOff x="1725166" y="4077072"/>
            <a:chExt cx="4431010" cy="896938"/>
          </a:xfrm>
        </p:grpSpPr>
        <p:graphicFrame>
          <p:nvGraphicFramePr>
            <p:cNvPr id="10" name="Object 3"/>
            <p:cNvGraphicFramePr>
              <a:graphicFrameLocks noChangeAspect="1"/>
            </p:cNvGraphicFramePr>
            <p:nvPr/>
          </p:nvGraphicFramePr>
          <p:xfrm>
            <a:off x="1725166" y="4077072"/>
            <a:ext cx="2990850" cy="896938"/>
          </p:xfrm>
          <a:graphic>
            <a:graphicData uri="http://schemas.openxmlformats.org/presentationml/2006/ole">
              <p:oleObj spid="_x0000_s76803" name="Equation" r:id="rId4" imgW="1282680" imgH="457200" progId="Equation.3">
                <p:embed/>
              </p:oleObj>
            </a:graphicData>
          </a:graphic>
        </p:graphicFrame>
        <p:sp>
          <p:nvSpPr>
            <p:cNvPr id="11" name="TextBox 10"/>
            <p:cNvSpPr txBox="1"/>
            <p:nvPr/>
          </p:nvSpPr>
          <p:spPr>
            <a:xfrm>
              <a:off x="5508104" y="4365104"/>
              <a:ext cx="648072" cy="369332"/>
            </a:xfrm>
            <a:prstGeom prst="rect">
              <a:avLst/>
            </a:prstGeom>
            <a:noFill/>
          </p:spPr>
          <p:txBody>
            <a:bodyPr wrap="square" rtlCol="0">
              <a:spAutoFit/>
            </a:bodyPr>
            <a:lstStyle/>
            <a:p>
              <a:r>
                <a:rPr lang="en-US" b="1" dirty="0" smtClean="0">
                  <a:solidFill>
                    <a:srgbClr val="0070C0"/>
                  </a:solidFill>
                </a:rPr>
                <a:t>(13)</a:t>
              </a:r>
              <a:endParaRPr lang="en-US" b="1" dirty="0">
                <a:solidFill>
                  <a:srgbClr val="0070C0"/>
                </a:solidFill>
              </a:endParaRPr>
            </a:p>
          </p:txBody>
        </p:sp>
      </p:grpSp>
      <p:sp>
        <p:nvSpPr>
          <p:cNvPr id="12" name="TextBox 11"/>
          <p:cNvSpPr txBox="1"/>
          <p:nvPr/>
        </p:nvSpPr>
        <p:spPr>
          <a:xfrm>
            <a:off x="611560" y="4437112"/>
            <a:ext cx="7416824" cy="369332"/>
          </a:xfrm>
          <a:prstGeom prst="rect">
            <a:avLst/>
          </a:prstGeom>
          <a:noFill/>
        </p:spPr>
        <p:txBody>
          <a:bodyPr wrap="square" rtlCol="0">
            <a:spAutoFit/>
          </a:bodyPr>
          <a:lstStyle/>
          <a:p>
            <a:r>
              <a:rPr lang="en-US" b="1" dirty="0" smtClean="0">
                <a:solidFill>
                  <a:srgbClr val="0070C0"/>
                </a:solidFill>
              </a:rPr>
              <a:t>Using eq.(12) and (13)</a:t>
            </a:r>
            <a:endParaRPr lang="en-US" b="1" dirty="0">
              <a:solidFill>
                <a:srgbClr val="0070C0"/>
              </a:solidFill>
            </a:endParaRPr>
          </a:p>
        </p:txBody>
      </p:sp>
      <p:grpSp>
        <p:nvGrpSpPr>
          <p:cNvPr id="13" name="Group 12"/>
          <p:cNvGrpSpPr/>
          <p:nvPr/>
        </p:nvGrpSpPr>
        <p:grpSpPr>
          <a:xfrm>
            <a:off x="455613" y="5053013"/>
            <a:ext cx="8220843" cy="896937"/>
            <a:chOff x="1244675" y="4078363"/>
            <a:chExt cx="8220843" cy="896937"/>
          </a:xfrm>
        </p:grpSpPr>
        <p:graphicFrame>
          <p:nvGraphicFramePr>
            <p:cNvPr id="14" name="Object 3"/>
            <p:cNvGraphicFramePr>
              <a:graphicFrameLocks noChangeAspect="1"/>
            </p:cNvGraphicFramePr>
            <p:nvPr/>
          </p:nvGraphicFramePr>
          <p:xfrm>
            <a:off x="1244675" y="4078363"/>
            <a:ext cx="7402512" cy="896937"/>
          </p:xfrm>
          <a:graphic>
            <a:graphicData uri="http://schemas.openxmlformats.org/presentationml/2006/ole">
              <p:oleObj spid="_x0000_s76804" name="Equation" r:id="rId5" imgW="3174840" imgH="457200" progId="Equation.3">
                <p:embed/>
              </p:oleObj>
            </a:graphicData>
          </a:graphic>
        </p:graphicFrame>
        <p:sp>
          <p:nvSpPr>
            <p:cNvPr id="15" name="TextBox 14"/>
            <p:cNvSpPr txBox="1"/>
            <p:nvPr/>
          </p:nvSpPr>
          <p:spPr>
            <a:xfrm>
              <a:off x="8781950" y="4293096"/>
              <a:ext cx="683568" cy="369332"/>
            </a:xfrm>
            <a:prstGeom prst="rect">
              <a:avLst/>
            </a:prstGeom>
            <a:noFill/>
          </p:spPr>
          <p:txBody>
            <a:bodyPr wrap="square" rtlCol="0">
              <a:spAutoFit/>
            </a:bodyPr>
            <a:lstStyle/>
            <a:p>
              <a:r>
                <a:rPr lang="en-US" b="1" dirty="0" smtClean="0">
                  <a:solidFill>
                    <a:srgbClr val="0070C0"/>
                  </a:solidFill>
                </a:rPr>
                <a:t>(14)</a:t>
              </a:r>
              <a:endParaRPr lang="en-US" b="1" dirty="0">
                <a:solidFill>
                  <a:srgbClr val="0070C0"/>
                </a:solidFill>
              </a:endParaRP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3931</TotalTime>
  <Words>962</Words>
  <Application>Microsoft Office PowerPoint</Application>
  <PresentationFormat>On-screen Show (4:3)</PresentationFormat>
  <Paragraphs>127</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Continuum Mechanics</dc:title>
  <dc:creator>Dell</dc:creator>
  <cp:lastModifiedBy>Dell</cp:lastModifiedBy>
  <cp:revision>402</cp:revision>
  <dcterms:created xsi:type="dcterms:W3CDTF">2013-03-08T07:45:49Z</dcterms:created>
  <dcterms:modified xsi:type="dcterms:W3CDTF">2013-05-08T09:57:20Z</dcterms:modified>
</cp:coreProperties>
</file>